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3"/>
  </p:handoutMasterIdLst>
  <p:sldIdLst>
    <p:sldId id="294" r:id="rId2"/>
    <p:sldId id="290" r:id="rId3"/>
    <p:sldId id="285" r:id="rId4"/>
    <p:sldId id="289" r:id="rId5"/>
    <p:sldId id="287" r:id="rId6"/>
    <p:sldId id="292" r:id="rId7"/>
    <p:sldId id="269" r:id="rId8"/>
    <p:sldId id="275" r:id="rId9"/>
    <p:sldId id="270" r:id="rId10"/>
    <p:sldId id="293" r:id="rId11"/>
    <p:sldId id="282"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5" d="100"/>
          <a:sy n="85" d="100"/>
        </p:scale>
        <p:origin x="-1240"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702B3FD-7624-2E40-9A20-C0FD140D499F}" type="datetimeFigureOut">
              <a:rPr lang="en-US" smtClean="0"/>
              <a:t>9/11/19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E85E0A6-B636-004C-BD7B-507406DA1BBB}" type="slidenum">
              <a:rPr lang="en-US" smtClean="0"/>
              <a:t>‹#›</a:t>
            </a:fld>
            <a:endParaRPr lang="en-US"/>
          </a:p>
        </p:txBody>
      </p:sp>
    </p:spTree>
    <p:extLst>
      <p:ext uri="{BB962C8B-B14F-4D97-AF65-F5344CB8AC3E}">
        <p14:creationId xmlns:p14="http://schemas.microsoft.com/office/powerpoint/2010/main" val="21101501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CF6070-C091-7248-98C5-9204D6A84AD0}" type="datetimeFigureOut">
              <a:rPr lang="en-US" smtClean="0"/>
              <a:t>9/11/19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0AFE0-24FF-7742-A9D6-99348670E276}" type="slidenum">
              <a:rPr lang="en-US" smtClean="0"/>
              <a:t>‹#›</a:t>
            </a:fld>
            <a:endParaRPr lang="en-US"/>
          </a:p>
        </p:txBody>
      </p:sp>
    </p:spTree>
    <p:extLst>
      <p:ext uri="{BB962C8B-B14F-4D97-AF65-F5344CB8AC3E}">
        <p14:creationId xmlns:p14="http://schemas.microsoft.com/office/powerpoint/2010/main" val="2213826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CF6070-C091-7248-98C5-9204D6A84AD0}" type="datetimeFigureOut">
              <a:rPr lang="en-US" smtClean="0"/>
              <a:t>9/11/19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0AFE0-24FF-7742-A9D6-99348670E276}" type="slidenum">
              <a:rPr lang="en-US" smtClean="0"/>
              <a:t>‹#›</a:t>
            </a:fld>
            <a:endParaRPr lang="en-US"/>
          </a:p>
        </p:txBody>
      </p:sp>
    </p:spTree>
    <p:extLst>
      <p:ext uri="{BB962C8B-B14F-4D97-AF65-F5344CB8AC3E}">
        <p14:creationId xmlns:p14="http://schemas.microsoft.com/office/powerpoint/2010/main" val="2611473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CF6070-C091-7248-98C5-9204D6A84AD0}" type="datetimeFigureOut">
              <a:rPr lang="en-US" smtClean="0"/>
              <a:t>9/11/19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0AFE0-24FF-7742-A9D6-99348670E276}" type="slidenum">
              <a:rPr lang="en-US" smtClean="0"/>
              <a:t>‹#›</a:t>
            </a:fld>
            <a:endParaRPr lang="en-US"/>
          </a:p>
        </p:txBody>
      </p:sp>
    </p:spTree>
    <p:extLst>
      <p:ext uri="{BB962C8B-B14F-4D97-AF65-F5344CB8AC3E}">
        <p14:creationId xmlns:p14="http://schemas.microsoft.com/office/powerpoint/2010/main" val="1497648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CF6070-C091-7248-98C5-9204D6A84AD0}" type="datetimeFigureOut">
              <a:rPr lang="en-US" smtClean="0"/>
              <a:t>9/11/19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0AFE0-24FF-7742-A9D6-99348670E276}" type="slidenum">
              <a:rPr lang="en-US" smtClean="0"/>
              <a:t>‹#›</a:t>
            </a:fld>
            <a:endParaRPr lang="en-US"/>
          </a:p>
        </p:txBody>
      </p:sp>
    </p:spTree>
    <p:extLst>
      <p:ext uri="{BB962C8B-B14F-4D97-AF65-F5344CB8AC3E}">
        <p14:creationId xmlns:p14="http://schemas.microsoft.com/office/powerpoint/2010/main" val="1234156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CF6070-C091-7248-98C5-9204D6A84AD0}" type="datetimeFigureOut">
              <a:rPr lang="en-US" smtClean="0"/>
              <a:t>9/11/19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0AFE0-24FF-7742-A9D6-99348670E276}" type="slidenum">
              <a:rPr lang="en-US" smtClean="0"/>
              <a:t>‹#›</a:t>
            </a:fld>
            <a:endParaRPr lang="en-US"/>
          </a:p>
        </p:txBody>
      </p:sp>
    </p:spTree>
    <p:extLst>
      <p:ext uri="{BB962C8B-B14F-4D97-AF65-F5344CB8AC3E}">
        <p14:creationId xmlns:p14="http://schemas.microsoft.com/office/powerpoint/2010/main" val="692765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CF6070-C091-7248-98C5-9204D6A84AD0}" type="datetimeFigureOut">
              <a:rPr lang="en-US" smtClean="0"/>
              <a:t>9/11/19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0AFE0-24FF-7742-A9D6-99348670E276}" type="slidenum">
              <a:rPr lang="en-US" smtClean="0"/>
              <a:t>‹#›</a:t>
            </a:fld>
            <a:endParaRPr lang="en-US"/>
          </a:p>
        </p:txBody>
      </p:sp>
    </p:spTree>
    <p:extLst>
      <p:ext uri="{BB962C8B-B14F-4D97-AF65-F5344CB8AC3E}">
        <p14:creationId xmlns:p14="http://schemas.microsoft.com/office/powerpoint/2010/main" val="3345809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CF6070-C091-7248-98C5-9204D6A84AD0}" type="datetimeFigureOut">
              <a:rPr lang="en-US" smtClean="0"/>
              <a:t>9/11/19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0AFE0-24FF-7742-A9D6-99348670E276}" type="slidenum">
              <a:rPr lang="en-US" smtClean="0"/>
              <a:t>‹#›</a:t>
            </a:fld>
            <a:endParaRPr lang="en-US"/>
          </a:p>
        </p:txBody>
      </p:sp>
    </p:spTree>
    <p:extLst>
      <p:ext uri="{BB962C8B-B14F-4D97-AF65-F5344CB8AC3E}">
        <p14:creationId xmlns:p14="http://schemas.microsoft.com/office/powerpoint/2010/main" val="1416051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CF6070-C091-7248-98C5-9204D6A84AD0}" type="datetimeFigureOut">
              <a:rPr lang="en-US" smtClean="0"/>
              <a:t>9/11/19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0AFE0-24FF-7742-A9D6-99348670E276}" type="slidenum">
              <a:rPr lang="en-US" smtClean="0"/>
              <a:t>‹#›</a:t>
            </a:fld>
            <a:endParaRPr lang="en-US"/>
          </a:p>
        </p:txBody>
      </p:sp>
    </p:spTree>
    <p:extLst>
      <p:ext uri="{BB962C8B-B14F-4D97-AF65-F5344CB8AC3E}">
        <p14:creationId xmlns:p14="http://schemas.microsoft.com/office/powerpoint/2010/main" val="3673515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CF6070-C091-7248-98C5-9204D6A84AD0}" type="datetimeFigureOut">
              <a:rPr lang="en-US" smtClean="0"/>
              <a:t>9/11/19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0AFE0-24FF-7742-A9D6-99348670E276}" type="slidenum">
              <a:rPr lang="en-US" smtClean="0"/>
              <a:t>‹#›</a:t>
            </a:fld>
            <a:endParaRPr lang="en-US"/>
          </a:p>
        </p:txBody>
      </p:sp>
    </p:spTree>
    <p:extLst>
      <p:ext uri="{BB962C8B-B14F-4D97-AF65-F5344CB8AC3E}">
        <p14:creationId xmlns:p14="http://schemas.microsoft.com/office/powerpoint/2010/main" val="58749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CF6070-C091-7248-98C5-9204D6A84AD0}" type="datetimeFigureOut">
              <a:rPr lang="en-US" smtClean="0"/>
              <a:t>9/11/19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0AFE0-24FF-7742-A9D6-99348670E276}" type="slidenum">
              <a:rPr lang="en-US" smtClean="0"/>
              <a:t>‹#›</a:t>
            </a:fld>
            <a:endParaRPr lang="en-US"/>
          </a:p>
        </p:txBody>
      </p:sp>
    </p:spTree>
    <p:extLst>
      <p:ext uri="{BB962C8B-B14F-4D97-AF65-F5344CB8AC3E}">
        <p14:creationId xmlns:p14="http://schemas.microsoft.com/office/powerpoint/2010/main" val="3213157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CF6070-C091-7248-98C5-9204D6A84AD0}" type="datetimeFigureOut">
              <a:rPr lang="en-US" smtClean="0"/>
              <a:t>9/11/19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0AFE0-24FF-7742-A9D6-99348670E276}" type="slidenum">
              <a:rPr lang="en-US" smtClean="0"/>
              <a:t>‹#›</a:t>
            </a:fld>
            <a:endParaRPr lang="en-US"/>
          </a:p>
        </p:txBody>
      </p:sp>
    </p:spTree>
    <p:extLst>
      <p:ext uri="{BB962C8B-B14F-4D97-AF65-F5344CB8AC3E}">
        <p14:creationId xmlns:p14="http://schemas.microsoft.com/office/powerpoint/2010/main" val="218354913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CF6070-C091-7248-98C5-9204D6A84AD0}" type="datetimeFigureOut">
              <a:rPr lang="en-US" smtClean="0"/>
              <a:t>9/11/19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80AFE0-24FF-7742-A9D6-99348670E276}" type="slidenum">
              <a:rPr lang="en-US" smtClean="0"/>
              <a:t>‹#›</a:t>
            </a:fld>
            <a:endParaRPr lang="en-US"/>
          </a:p>
        </p:txBody>
      </p:sp>
    </p:spTree>
    <p:extLst>
      <p:ext uri="{BB962C8B-B14F-4D97-AF65-F5344CB8AC3E}">
        <p14:creationId xmlns:p14="http://schemas.microsoft.com/office/powerpoint/2010/main" val="378822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media.pluto.psy.uconn.edu/barrett%20ch%206.pdf" TargetMode="External"/><Relationship Id="rId4" Type="http://schemas.openxmlformats.org/officeDocument/2006/relationships/hyperlink" Target="https://cespa.uconn.edu/" TargetMode="External"/><Relationship Id="rId1" Type="http://schemas.openxmlformats.org/officeDocument/2006/relationships/slideLayout" Target="../slideLayouts/slideLayout1.xml"/><Relationship Id="rId2" Type="http://schemas.openxmlformats.org/officeDocument/2006/relationships/hyperlink" Target="http://media.pluto.psy.uconn.edu/gibson.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opinionator.blogs.nytimes.com/2013/08/18/the-core-of-mind-and-cosmos/" TargetMode="External"/><Relationship Id="rId4" Type="http://schemas.openxmlformats.org/officeDocument/2006/relationships/hyperlink" Target="http://us.macmillan.com/excerpt?isbn=9780809016488" TargetMode="External"/><Relationship Id="rId1" Type="http://schemas.openxmlformats.org/officeDocument/2006/relationships/slideLayout" Target="../slideLayouts/slideLayout1.xml"/><Relationship Id="rId2" Type="http://schemas.openxmlformats.org/officeDocument/2006/relationships/hyperlink" Target="https://media.pluto.psy.uconn.edu/psycquote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dailymotion.com/video/x1vz6pw" TargetMode="External"/><Relationship Id="rId4" Type="http://schemas.openxmlformats.org/officeDocument/2006/relationships/hyperlink" Target="http://media.pluto.psy.uconn.edu/Unnerving%20Intelligence.pdf" TargetMode="External"/><Relationship Id="rId1" Type="http://schemas.openxmlformats.org/officeDocument/2006/relationships/slideLayout" Target="../slideLayouts/slideLayout1.xml"/><Relationship Id="rId2" Type="http://schemas.openxmlformats.org/officeDocument/2006/relationships/hyperlink" Target="http://michaelpollan.com/articles-archive/the-intelligent-plan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332" y="138656"/>
            <a:ext cx="8719445" cy="6370974"/>
          </a:xfrm>
          <a:prstGeom prst="rect">
            <a:avLst/>
          </a:prstGeom>
          <a:noFill/>
        </p:spPr>
        <p:txBody>
          <a:bodyPr wrap="square" rtlCol="0">
            <a:spAutoFit/>
          </a:bodyPr>
          <a:lstStyle/>
          <a:p>
            <a:pPr defTabSz="457200" eaLnBrk="1" fontAlgn="auto" hangingPunct="1">
              <a:spcBef>
                <a:spcPts val="0"/>
              </a:spcBef>
              <a:spcAft>
                <a:spcPts val="0"/>
              </a:spcAft>
            </a:pPr>
            <a:r>
              <a:rPr lang="en-US" sz="2400" b="1" dirty="0">
                <a:solidFill>
                  <a:prstClr val="black"/>
                </a:solidFill>
                <a:latin typeface="Calibri"/>
                <a:ea typeface="+mn-ea"/>
                <a:cs typeface="+mn-cs"/>
              </a:rPr>
              <a:t>Psychology as “the science of mind and behavior”</a:t>
            </a:r>
          </a:p>
          <a:p>
            <a:pPr defTabSz="457200" eaLnBrk="1" fontAlgn="auto" hangingPunct="1">
              <a:spcBef>
                <a:spcPts val="0"/>
              </a:spcBef>
              <a:spcAft>
                <a:spcPts val="0"/>
              </a:spcAft>
            </a:pPr>
            <a:endParaRPr lang="en-US" sz="2400" dirty="0">
              <a:solidFill>
                <a:prstClr val="black"/>
              </a:solidFill>
              <a:latin typeface="Calibri"/>
              <a:ea typeface="+mn-ea"/>
              <a:cs typeface="+mn-cs"/>
            </a:endParaRPr>
          </a:p>
          <a:p>
            <a:pPr defTabSz="457200" eaLnBrk="1" fontAlgn="auto" hangingPunct="1">
              <a:spcBef>
                <a:spcPts val="0"/>
              </a:spcBef>
              <a:spcAft>
                <a:spcPts val="0"/>
              </a:spcAft>
            </a:pPr>
            <a:r>
              <a:rPr lang="en-US" sz="2400" u="sng" dirty="0">
                <a:solidFill>
                  <a:prstClr val="black"/>
                </a:solidFill>
                <a:latin typeface="Calibri"/>
                <a:ea typeface="+mn-ea"/>
                <a:cs typeface="+mn-cs"/>
              </a:rPr>
              <a:t>Historical outline of psychology</a:t>
            </a:r>
          </a:p>
          <a:p>
            <a:pPr defTabSz="457200" eaLnBrk="1" fontAlgn="auto" hangingPunct="1">
              <a:spcBef>
                <a:spcPts val="0"/>
              </a:spcBef>
              <a:spcAft>
                <a:spcPts val="0"/>
              </a:spcAft>
            </a:pPr>
            <a:r>
              <a:rPr lang="en-US" sz="2400" b="1" dirty="0" smtClean="0">
                <a:solidFill>
                  <a:prstClr val="black"/>
                </a:solidFill>
                <a:latin typeface="Calibri"/>
                <a:ea typeface="+mn-ea"/>
                <a:cs typeface="+mn-cs"/>
              </a:rPr>
              <a:t>1879</a:t>
            </a:r>
            <a:r>
              <a:rPr lang="en-US" sz="2400" dirty="0">
                <a:solidFill>
                  <a:prstClr val="black"/>
                </a:solidFill>
                <a:latin typeface="Calibri"/>
                <a:ea typeface="+mn-ea"/>
                <a:cs typeface="+mn-cs"/>
              </a:rPr>
              <a:t>: Wilhelm Wundt in Leipzig, Germany, founds the first laboratory dedicated to psychology, separating psychology from philosophy for the first </a:t>
            </a:r>
            <a:r>
              <a:rPr lang="en-US" sz="2400" dirty="0" smtClean="0">
                <a:solidFill>
                  <a:prstClr val="black"/>
                </a:solidFill>
                <a:latin typeface="Calibri"/>
                <a:ea typeface="+mn-ea"/>
                <a:cs typeface="+mn-cs"/>
              </a:rPr>
              <a:t>time as the science of the mind: </a:t>
            </a:r>
            <a:r>
              <a:rPr lang="en-US" sz="2400" cap="all" dirty="0" smtClean="0">
                <a:solidFill>
                  <a:prstClr val="black"/>
                </a:solidFill>
                <a:latin typeface="Calibri"/>
                <a:ea typeface="+mn-ea"/>
                <a:cs typeface="+mn-cs"/>
              </a:rPr>
              <a:t>Structuralism</a:t>
            </a:r>
            <a:r>
              <a:rPr lang="en-US" sz="2400" dirty="0" smtClean="0">
                <a:solidFill>
                  <a:prstClr val="black"/>
                </a:solidFill>
                <a:latin typeface="Calibri"/>
                <a:ea typeface="+mn-ea"/>
                <a:cs typeface="+mn-cs"/>
              </a:rPr>
              <a:t> (</a:t>
            </a:r>
            <a:r>
              <a:rPr lang="en-US" sz="2400" dirty="0" err="1" smtClean="0">
                <a:solidFill>
                  <a:prstClr val="black"/>
                </a:solidFill>
                <a:latin typeface="Calibri"/>
                <a:ea typeface="+mn-ea"/>
                <a:cs typeface="+mn-cs"/>
              </a:rPr>
              <a:t>Titchener</a:t>
            </a:r>
            <a:r>
              <a:rPr lang="en-US" sz="2400" dirty="0" smtClean="0">
                <a:solidFill>
                  <a:prstClr val="black"/>
                </a:solidFill>
                <a:latin typeface="Calibri"/>
                <a:ea typeface="+mn-ea"/>
                <a:cs typeface="+mn-cs"/>
              </a:rPr>
              <a:t> in US) looks for elements of thought.</a:t>
            </a:r>
            <a:endParaRPr lang="en-US" sz="2400" dirty="0">
              <a:solidFill>
                <a:prstClr val="black"/>
              </a:solidFill>
              <a:latin typeface="Calibri"/>
              <a:ea typeface="+mn-ea"/>
              <a:cs typeface="+mn-cs"/>
            </a:endParaRPr>
          </a:p>
          <a:p>
            <a:pPr defTabSz="457200" eaLnBrk="1" fontAlgn="auto" hangingPunct="1">
              <a:spcBef>
                <a:spcPts val="0"/>
              </a:spcBef>
              <a:spcAft>
                <a:spcPts val="0"/>
              </a:spcAft>
            </a:pPr>
            <a:r>
              <a:rPr lang="en-US" sz="2400" b="1" dirty="0">
                <a:solidFill>
                  <a:prstClr val="black"/>
                </a:solidFill>
                <a:latin typeface="Calibri"/>
                <a:ea typeface="+mn-ea"/>
                <a:cs typeface="+mn-cs"/>
              </a:rPr>
              <a:t>1913</a:t>
            </a:r>
            <a:r>
              <a:rPr lang="en-US" sz="2400" dirty="0">
                <a:solidFill>
                  <a:prstClr val="black"/>
                </a:solidFill>
                <a:latin typeface="Calibri"/>
                <a:ea typeface="+mn-ea"/>
                <a:cs typeface="+mn-cs"/>
              </a:rPr>
              <a:t>: John Broadus Watson declares that to be a science, psychology must only study the observable and thus must be a science of behavior, rather than of mind; this inaugurates roughly six decades of dominance of American psychology by </a:t>
            </a:r>
            <a:r>
              <a:rPr lang="en-US" sz="2400" cap="all" dirty="0" smtClean="0">
                <a:solidFill>
                  <a:prstClr val="black"/>
                </a:solidFill>
                <a:latin typeface="Calibri"/>
                <a:ea typeface="+mn-ea"/>
                <a:cs typeface="+mn-cs"/>
              </a:rPr>
              <a:t>Behaviorism</a:t>
            </a:r>
            <a:r>
              <a:rPr lang="en-US" sz="2400" dirty="0">
                <a:solidFill>
                  <a:prstClr val="black"/>
                </a:solidFill>
                <a:latin typeface="Calibri"/>
                <a:ea typeface="+mn-ea"/>
                <a:cs typeface="+mn-cs"/>
              </a:rPr>
              <a:t>.</a:t>
            </a:r>
          </a:p>
          <a:p>
            <a:pPr defTabSz="457200" eaLnBrk="1" fontAlgn="auto" hangingPunct="1">
              <a:spcBef>
                <a:spcPts val="0"/>
              </a:spcBef>
              <a:spcAft>
                <a:spcPts val="0"/>
              </a:spcAft>
            </a:pPr>
            <a:r>
              <a:rPr lang="en-US" sz="2400" b="1" dirty="0">
                <a:solidFill>
                  <a:prstClr val="black"/>
                </a:solidFill>
                <a:latin typeface="Calibri"/>
                <a:ea typeface="+mn-ea"/>
                <a:cs typeface="+mn-cs"/>
              </a:rPr>
              <a:t>1967</a:t>
            </a:r>
            <a:r>
              <a:rPr lang="en-US" sz="2400" dirty="0">
                <a:solidFill>
                  <a:prstClr val="black"/>
                </a:solidFill>
                <a:latin typeface="Calibri"/>
                <a:ea typeface="+mn-ea"/>
                <a:cs typeface="+mn-cs"/>
              </a:rPr>
              <a:t>: </a:t>
            </a:r>
            <a:r>
              <a:rPr lang="en-US" sz="2400" dirty="0" smtClean="0">
                <a:solidFill>
                  <a:prstClr val="black"/>
                </a:solidFill>
                <a:latin typeface="Calibri"/>
                <a:ea typeface="+mn-ea"/>
                <a:cs typeface="+mn-cs"/>
              </a:rPr>
              <a:t>an </a:t>
            </a:r>
            <a:r>
              <a:rPr lang="en-US" sz="2400" dirty="0">
                <a:solidFill>
                  <a:prstClr val="black"/>
                </a:solidFill>
                <a:latin typeface="Calibri"/>
                <a:ea typeface="+mn-ea"/>
                <a:cs typeface="+mn-cs"/>
              </a:rPr>
              <a:t>arbitrary date for the beginning of </a:t>
            </a:r>
            <a:r>
              <a:rPr lang="en-US" sz="2400" cap="all" dirty="0" err="1" smtClean="0">
                <a:solidFill>
                  <a:prstClr val="black"/>
                </a:solidFill>
                <a:latin typeface="Calibri"/>
                <a:ea typeface="+mn-ea"/>
                <a:cs typeface="+mn-cs"/>
              </a:rPr>
              <a:t>CognitivISM</a:t>
            </a:r>
            <a:r>
              <a:rPr lang="en-US" sz="2400" dirty="0">
                <a:solidFill>
                  <a:prstClr val="black"/>
                </a:solidFill>
                <a:latin typeface="Calibri"/>
                <a:ea typeface="+mn-ea"/>
                <a:cs typeface="+mn-cs"/>
              </a:rPr>
              <a:t> </a:t>
            </a:r>
            <a:r>
              <a:rPr lang="en-US" sz="2400" dirty="0" smtClean="0">
                <a:solidFill>
                  <a:prstClr val="black"/>
                </a:solidFill>
                <a:latin typeface="Calibri"/>
                <a:ea typeface="+mn-ea"/>
                <a:cs typeface="+mn-cs"/>
              </a:rPr>
              <a:t>- </a:t>
            </a:r>
            <a:r>
              <a:rPr lang="en-US" sz="2400" dirty="0" err="1">
                <a:solidFill>
                  <a:prstClr val="black"/>
                </a:solidFill>
                <a:latin typeface="Calibri"/>
                <a:ea typeface="+mn-ea"/>
                <a:cs typeface="+mn-cs"/>
              </a:rPr>
              <a:t>Ulric</a:t>
            </a:r>
            <a:r>
              <a:rPr lang="en-US" sz="2400" dirty="0">
                <a:solidFill>
                  <a:prstClr val="black"/>
                </a:solidFill>
                <a:latin typeface="Calibri"/>
                <a:ea typeface="+mn-ea"/>
                <a:cs typeface="+mn-cs"/>
              </a:rPr>
              <a:t> </a:t>
            </a:r>
            <a:r>
              <a:rPr lang="en-US" sz="2400" dirty="0" err="1">
                <a:solidFill>
                  <a:prstClr val="black"/>
                </a:solidFill>
                <a:latin typeface="Calibri"/>
                <a:ea typeface="+mn-ea"/>
                <a:cs typeface="+mn-cs"/>
              </a:rPr>
              <a:t>Neisser</a:t>
            </a:r>
            <a:r>
              <a:rPr lang="en-US" sz="2400" dirty="0">
                <a:solidFill>
                  <a:prstClr val="black"/>
                </a:solidFill>
                <a:latin typeface="Calibri"/>
                <a:ea typeface="+mn-ea"/>
                <a:cs typeface="+mn-cs"/>
              </a:rPr>
              <a:t> publishes his textbook </a:t>
            </a:r>
            <a:r>
              <a:rPr lang="en-US" sz="2400" i="1" dirty="0" smtClean="0">
                <a:solidFill>
                  <a:prstClr val="black"/>
                </a:solidFill>
                <a:latin typeface="Calibri"/>
                <a:ea typeface="+mn-ea"/>
                <a:cs typeface="+mn-cs"/>
              </a:rPr>
              <a:t>Cognitive </a:t>
            </a:r>
            <a:r>
              <a:rPr lang="en-US" sz="2400" i="1" dirty="0">
                <a:solidFill>
                  <a:prstClr val="black"/>
                </a:solidFill>
                <a:latin typeface="Calibri"/>
                <a:ea typeface="+mn-ea"/>
                <a:cs typeface="+mn-cs"/>
              </a:rPr>
              <a:t>Psychology</a:t>
            </a:r>
            <a:r>
              <a:rPr lang="en-US" sz="2400" dirty="0">
                <a:solidFill>
                  <a:prstClr val="black"/>
                </a:solidFill>
                <a:latin typeface="Calibri"/>
                <a:ea typeface="+mn-ea"/>
                <a:cs typeface="+mn-cs"/>
              </a:rPr>
              <a:t>, outlining the areas of study </a:t>
            </a:r>
            <a:r>
              <a:rPr lang="en-US" sz="2400" dirty="0" smtClean="0">
                <a:solidFill>
                  <a:prstClr val="black"/>
                </a:solidFill>
                <a:latin typeface="Calibri"/>
                <a:ea typeface="+mn-ea"/>
                <a:cs typeface="+mn-cs"/>
              </a:rPr>
              <a:t>(e.g., </a:t>
            </a:r>
            <a:r>
              <a:rPr lang="en-US" sz="2400" dirty="0">
                <a:solidFill>
                  <a:prstClr val="black"/>
                </a:solidFill>
                <a:latin typeface="Calibri"/>
                <a:ea typeface="+mn-ea"/>
                <a:cs typeface="+mn-cs"/>
              </a:rPr>
              <a:t>attention, memory, perception, </a:t>
            </a:r>
            <a:r>
              <a:rPr lang="en-US" sz="2400" dirty="0" smtClean="0">
                <a:solidFill>
                  <a:prstClr val="black"/>
                </a:solidFill>
                <a:latin typeface="Calibri"/>
                <a:ea typeface="+mn-ea"/>
                <a:cs typeface="+mn-cs"/>
              </a:rPr>
              <a:t>language) </a:t>
            </a:r>
            <a:r>
              <a:rPr lang="en-US" sz="2400" dirty="0">
                <a:solidFill>
                  <a:prstClr val="black"/>
                </a:solidFill>
                <a:latin typeface="Calibri"/>
                <a:ea typeface="+mn-ea"/>
                <a:cs typeface="+mn-cs"/>
              </a:rPr>
              <a:t>that had begun yielding to investigation in the </a:t>
            </a:r>
            <a:r>
              <a:rPr lang="en-US" sz="2400" dirty="0" smtClean="0">
                <a:solidFill>
                  <a:prstClr val="black"/>
                </a:solidFill>
                <a:latin typeface="Calibri"/>
                <a:ea typeface="+mn-ea"/>
                <a:cs typeface="+mn-cs"/>
              </a:rPr>
              <a:t>last decade, and presenting </a:t>
            </a:r>
            <a:r>
              <a:rPr lang="en-US" sz="2400" dirty="0">
                <a:solidFill>
                  <a:prstClr val="black"/>
                </a:solidFill>
                <a:latin typeface="Calibri"/>
                <a:ea typeface="+mn-ea"/>
                <a:cs typeface="+mn-cs"/>
              </a:rPr>
              <a:t>a consensus </a:t>
            </a:r>
            <a:r>
              <a:rPr lang="en-US" sz="2400" dirty="0" smtClean="0">
                <a:solidFill>
                  <a:prstClr val="black"/>
                </a:solidFill>
                <a:latin typeface="Calibri"/>
                <a:ea typeface="+mn-ea"/>
                <a:cs typeface="+mn-cs"/>
              </a:rPr>
              <a:t>on </a:t>
            </a:r>
            <a:r>
              <a:rPr lang="en-US" sz="2400" dirty="0">
                <a:solidFill>
                  <a:prstClr val="black"/>
                </a:solidFill>
                <a:latin typeface="Calibri"/>
                <a:ea typeface="+mn-ea"/>
                <a:cs typeface="+mn-cs"/>
              </a:rPr>
              <a:t>the new </a:t>
            </a:r>
            <a:r>
              <a:rPr lang="en-US" sz="2400" dirty="0" smtClean="0">
                <a:solidFill>
                  <a:prstClr val="black"/>
                </a:solidFill>
                <a:latin typeface="Calibri"/>
                <a:ea typeface="+mn-ea"/>
                <a:cs typeface="+mn-cs"/>
              </a:rPr>
              <a:t>information processing view of the field </a:t>
            </a:r>
            <a:r>
              <a:rPr lang="en-US" sz="2400" dirty="0">
                <a:solidFill>
                  <a:prstClr val="black"/>
                </a:solidFill>
                <a:latin typeface="Calibri"/>
                <a:ea typeface="+mn-ea"/>
                <a:cs typeface="+mn-cs"/>
              </a:rPr>
              <a:t>that solidified its popularity and led to its rapid ascendance</a:t>
            </a:r>
            <a:r>
              <a:rPr lang="en-US" sz="2400" dirty="0" smtClean="0">
                <a:solidFill>
                  <a:prstClr val="black"/>
                </a:solidFill>
                <a:latin typeface="Calibri"/>
                <a:ea typeface="+mn-ea"/>
                <a:cs typeface="+mn-cs"/>
              </a:rPr>
              <a:t>. </a:t>
            </a:r>
            <a:endParaRPr lang="en-US" sz="2400" dirty="0">
              <a:solidFill>
                <a:prstClr val="black"/>
              </a:solidFill>
              <a:latin typeface="Calibri"/>
              <a:ea typeface="+mn-ea"/>
              <a:cs typeface="+mn-cs"/>
            </a:endParaRPr>
          </a:p>
        </p:txBody>
      </p:sp>
    </p:spTree>
    <p:extLst>
      <p:ext uri="{BB962C8B-B14F-4D97-AF65-F5344CB8AC3E}">
        <p14:creationId xmlns:p14="http://schemas.microsoft.com/office/powerpoint/2010/main" val="76191732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332" y="155297"/>
            <a:ext cx="8719445" cy="6555640"/>
          </a:xfrm>
          <a:prstGeom prst="rect">
            <a:avLst/>
          </a:prstGeom>
          <a:noFill/>
        </p:spPr>
        <p:txBody>
          <a:bodyPr wrap="square" rtlCol="0">
            <a:spAutoFit/>
          </a:bodyPr>
          <a:lstStyle/>
          <a:p>
            <a:r>
              <a:rPr lang="en-US" sz="2000" dirty="0" smtClean="0"/>
              <a:t>see these links about Gibson’s “ecological approach” to psychology:</a:t>
            </a:r>
          </a:p>
          <a:p>
            <a:endParaRPr lang="en-US" sz="2000" dirty="0" smtClean="0"/>
          </a:p>
          <a:p>
            <a:r>
              <a:rPr lang="en-US" sz="2000" dirty="0"/>
              <a:t>Two short excerpts about James Gibson's Ecological </a:t>
            </a:r>
            <a:r>
              <a:rPr lang="en-US" sz="2000" dirty="0" smtClean="0"/>
              <a:t>Psychology, </a:t>
            </a:r>
            <a:r>
              <a:rPr lang="en-US" sz="2000" dirty="0"/>
              <a:t>written by people who </a:t>
            </a:r>
            <a:r>
              <a:rPr lang="en-US" sz="2000" dirty="0" smtClean="0"/>
              <a:t>don’t </a:t>
            </a:r>
            <a:r>
              <a:rPr lang="en-US" sz="2000" dirty="0"/>
              <a:t>actually agree with Gibson and his ecological view, but who are describing him and his work fairly objectively</a:t>
            </a:r>
            <a:r>
              <a:rPr lang="en-US" sz="2000" dirty="0" smtClean="0"/>
              <a:t>.</a:t>
            </a:r>
          </a:p>
          <a:p>
            <a:r>
              <a:rPr lang="en-US" sz="1200" dirty="0"/>
              <a:t>It's difficult to sum up the approach in brief; the linked passages are decent outsider views, but they're still incomplete and fail to appreciate some subtleties and philosophical implications. Ecological psychology is an approach to problems of perception and other aspects of psychology that is very different from conventional mainstream approaches. Instead of looking at the mind as a kind of computer involved in the processing of information (which is what mainstream psychology assumes), it is concerned with how animals and people can directly detect information in the environment which will be sufficient to guide their actions. The phrase "directly detect" is why the approach is often referred to as "direct perception"; it implies that the information doesn't need to be processed at all, which is controversial to say the least, and which certainly flies in the face of many centuries of epistemology. (At the end of the excerpt is an example of what a conventional "</a:t>
            </a:r>
            <a:r>
              <a:rPr lang="en-US" sz="1200" dirty="0" err="1"/>
              <a:t>INdirect</a:t>
            </a:r>
            <a:r>
              <a:rPr lang="en-US" sz="1200" dirty="0"/>
              <a:t> perception" approach looks like, for comparison.) The term "ecological" refers to a view of the animal and its environment as an integrated and co-evolving whole, as opposed to the conventional approach which seems to view the animal as an arbitrary observer placed into an arbitrary context. </a:t>
            </a:r>
          </a:p>
          <a:p>
            <a:r>
              <a:rPr lang="en-US" sz="2000" dirty="0" smtClean="0">
                <a:hlinkClick r:id="rId2"/>
              </a:rPr>
              <a:t>http://media.pluto.psy.uconn.edu/gibson.html</a:t>
            </a:r>
            <a:endParaRPr lang="en-US" sz="2000" dirty="0"/>
          </a:p>
          <a:p>
            <a:endParaRPr lang="en-US" sz="2000" dirty="0" smtClean="0"/>
          </a:p>
          <a:p>
            <a:r>
              <a:rPr lang="en-US" sz="2000" dirty="0"/>
              <a:t>An excerpt from</a:t>
            </a:r>
            <a:r>
              <a:rPr lang="en-US" sz="2000" i="1" dirty="0"/>
              <a:t> Beyond The Brain</a:t>
            </a:r>
            <a:r>
              <a:rPr lang="en-US" sz="2000" dirty="0"/>
              <a:t> by Louise Barrett in which she offers an overview of Gibson's </a:t>
            </a:r>
            <a:r>
              <a:rPr lang="en-US" sz="2000" dirty="0" smtClean="0"/>
              <a:t>perspective. </a:t>
            </a:r>
            <a:r>
              <a:rPr lang="en-US" sz="2000" dirty="0" smtClean="0">
                <a:hlinkClick r:id="rId3"/>
              </a:rPr>
              <a:t>http://media.pluto.psy.uconn.edu/barrett ch 6.pdf</a:t>
            </a:r>
            <a:endParaRPr lang="en-US" sz="2000" dirty="0"/>
          </a:p>
          <a:p>
            <a:endParaRPr lang="en-US" sz="2000" dirty="0" smtClean="0"/>
          </a:p>
          <a:p>
            <a:r>
              <a:rPr lang="en-US" sz="2000" dirty="0" smtClean="0"/>
              <a:t>UConn Psychology </a:t>
            </a:r>
            <a:r>
              <a:rPr lang="en-US" sz="2000" dirty="0"/>
              <a:t>Department's Center For The Ecological Study Of Perception And Action (CESPA</a:t>
            </a:r>
            <a:r>
              <a:rPr lang="en-US" sz="2000" dirty="0" smtClean="0"/>
              <a:t>) is the world leader in developing and promoting Gibson’s ideas and </a:t>
            </a:r>
            <a:r>
              <a:rPr lang="en-US" sz="2000" dirty="0"/>
              <a:t>advancing research and theory in ecological </a:t>
            </a:r>
            <a:r>
              <a:rPr lang="en-US" sz="2000" dirty="0" smtClean="0"/>
              <a:t>psychology.</a:t>
            </a:r>
          </a:p>
          <a:p>
            <a:r>
              <a:rPr lang="en-US" sz="2000" dirty="0" smtClean="0">
                <a:hlinkClick r:id="rId4"/>
              </a:rPr>
              <a:t>https://cespa.uconn.edu/</a:t>
            </a:r>
            <a:endParaRPr lang="en-US" sz="2000" dirty="0" smtClean="0"/>
          </a:p>
        </p:txBody>
      </p:sp>
    </p:spTree>
    <p:extLst>
      <p:ext uri="{BB962C8B-B14F-4D97-AF65-F5344CB8AC3E}">
        <p14:creationId xmlns:p14="http://schemas.microsoft.com/office/powerpoint/2010/main" val="415025541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228332" y="138656"/>
            <a:ext cx="8719445" cy="6370974"/>
          </a:xfrm>
          <a:prstGeom prst="rect">
            <a:avLst/>
          </a:prstGeom>
          <a:noFill/>
        </p:spPr>
        <p:txBody>
          <a:bodyPr wrap="square" rtlCol="0">
            <a:spAutoFit/>
          </a:bodyPr>
          <a:lstStyle/>
          <a:p>
            <a:r>
              <a:rPr lang="en-US" sz="2400" b="1" dirty="0"/>
              <a:t>Psychology as “the science of mind and behavior”</a:t>
            </a:r>
          </a:p>
          <a:p>
            <a:endParaRPr lang="en-US" sz="2400" dirty="0"/>
          </a:p>
          <a:p>
            <a:r>
              <a:rPr lang="en-US" sz="2400" u="sng" dirty="0"/>
              <a:t>Historical outline of psychology</a:t>
            </a:r>
          </a:p>
          <a:p>
            <a:r>
              <a:rPr lang="en-US" sz="2400" dirty="0" smtClean="0"/>
              <a:t>A few significant </a:t>
            </a:r>
            <a:r>
              <a:rPr lang="en-US" sz="2400" dirty="0"/>
              <a:t>dates in the history of psychology: </a:t>
            </a:r>
          </a:p>
          <a:p>
            <a:r>
              <a:rPr lang="en-US" sz="2400" b="1" dirty="0"/>
              <a:t>1879</a:t>
            </a:r>
            <a:r>
              <a:rPr lang="en-US" sz="2400" dirty="0"/>
              <a:t>: Wilhelm Wundt in Leipzig, Germany, founds the first laboratory dedicated to psychology, separating psychology from philosophy for the first time.</a:t>
            </a:r>
          </a:p>
          <a:p>
            <a:r>
              <a:rPr lang="en-US" sz="2400" b="1" dirty="0"/>
              <a:t>1913</a:t>
            </a:r>
            <a:r>
              <a:rPr lang="en-US" sz="2400" dirty="0"/>
              <a:t>: John Broadus Watson declares that to be a science, psychology must only study the observable and thus must be a science of behavior, rather than of mind; this inaugurates roughly six decades of dominance of American psychology by Behaviorism.</a:t>
            </a:r>
          </a:p>
          <a:p>
            <a:r>
              <a:rPr lang="en-US" sz="2400" b="1" dirty="0"/>
              <a:t>1967</a:t>
            </a:r>
            <a:r>
              <a:rPr lang="en-US" sz="2400" dirty="0"/>
              <a:t>: (an arbitrary date for the beginning of Cognitive </a:t>
            </a:r>
            <a:r>
              <a:rPr lang="en-US" sz="2400" dirty="0" smtClean="0"/>
              <a:t>Psychology) </a:t>
            </a:r>
            <a:r>
              <a:rPr lang="en-US" sz="2400" dirty="0" err="1"/>
              <a:t>Ulric</a:t>
            </a:r>
            <a:r>
              <a:rPr lang="en-US" sz="2400" dirty="0"/>
              <a:t> </a:t>
            </a:r>
            <a:r>
              <a:rPr lang="en-US" sz="2400" dirty="0" err="1"/>
              <a:t>Neisser</a:t>
            </a:r>
            <a:r>
              <a:rPr lang="en-US" sz="2400" dirty="0"/>
              <a:t> publishes his textbook called Cognitive Psychology, outlining the areas of study (e.g., attention, memory, perception, language) that had begun yielding to investigation in the decade previous and presenting a consensus view of the new field that solidified its popularity and led to its rapid ascendance. </a:t>
            </a:r>
          </a:p>
        </p:txBody>
      </p:sp>
    </p:spTree>
    <p:extLst>
      <p:ext uri="{BB962C8B-B14F-4D97-AF65-F5344CB8AC3E}">
        <p14:creationId xmlns:p14="http://schemas.microsoft.com/office/powerpoint/2010/main" val="12300635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7293" y="117694"/>
            <a:ext cx="8812119" cy="1200328"/>
          </a:xfrm>
          <a:prstGeom prst="rect">
            <a:avLst/>
          </a:prstGeom>
        </p:spPr>
        <p:txBody>
          <a:bodyPr wrap="square">
            <a:spAutoFit/>
          </a:bodyPr>
          <a:lstStyle/>
          <a:p>
            <a:r>
              <a:rPr lang="en-US" sz="2400" b="1" dirty="0"/>
              <a:t>Psychology as “the science of </a:t>
            </a:r>
            <a:r>
              <a:rPr lang="en-US" sz="2400" b="1" dirty="0" smtClean="0"/>
              <a:t>experimental epistemology”</a:t>
            </a:r>
            <a:endParaRPr lang="en-US" sz="2400" b="1" dirty="0"/>
          </a:p>
          <a:p>
            <a:endParaRPr lang="en-US" sz="2400" dirty="0" smtClean="0"/>
          </a:p>
          <a:p>
            <a:r>
              <a:rPr lang="en-US" sz="2400" dirty="0" smtClean="0"/>
              <a:t>Outline </a:t>
            </a:r>
            <a:r>
              <a:rPr lang="en-US" sz="2400" dirty="0"/>
              <a:t>of Epistemology for </a:t>
            </a:r>
            <a:r>
              <a:rPr lang="en-US" sz="2400" dirty="0" smtClean="0"/>
              <a:t>Psychology</a:t>
            </a:r>
            <a:r>
              <a:rPr lang="en-US" sz="2400" dirty="0"/>
              <a:t> </a:t>
            </a:r>
          </a:p>
        </p:txBody>
      </p:sp>
      <p:graphicFrame>
        <p:nvGraphicFramePr>
          <p:cNvPr id="4" name="Table 3"/>
          <p:cNvGraphicFramePr>
            <a:graphicFrameLocks noGrp="1"/>
          </p:cNvGraphicFramePr>
          <p:nvPr>
            <p:extLst>
              <p:ext uri="{D42A27DB-BD31-4B8C-83A1-F6EECF244321}">
                <p14:modId xmlns:p14="http://schemas.microsoft.com/office/powerpoint/2010/main" val="2954296981"/>
              </p:ext>
            </p:extLst>
          </p:nvPr>
        </p:nvGraphicFramePr>
        <p:xfrm>
          <a:off x="107762" y="1504355"/>
          <a:ext cx="8931650" cy="1815784"/>
        </p:xfrm>
        <a:graphic>
          <a:graphicData uri="http://schemas.openxmlformats.org/drawingml/2006/table">
            <a:tbl>
              <a:tblPr>
                <a:tableStyleId>{073A0DAA-6AF3-43AB-8588-CEC1D06C72B9}</a:tableStyleId>
              </a:tblPr>
              <a:tblGrid>
                <a:gridCol w="1423960"/>
                <a:gridCol w="963454"/>
                <a:gridCol w="971177"/>
                <a:gridCol w="1165412"/>
                <a:gridCol w="1598706"/>
                <a:gridCol w="881529"/>
                <a:gridCol w="972666"/>
                <a:gridCol w="954746"/>
              </a:tblGrid>
              <a:tr h="381431">
                <a:tc>
                  <a:txBody>
                    <a:bodyPr/>
                    <a:lstStyle/>
                    <a:p>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en-US" sz="1600" dirty="0" smtClean="0"/>
                        <a:t>Foundations</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3">
                  <a:txBody>
                    <a:bodyPr/>
                    <a:lstStyle/>
                    <a:p>
                      <a:pPr algn="ctr"/>
                      <a:r>
                        <a:rPr lang="en-US" sz="1600" dirty="0" smtClean="0"/>
                        <a:t>Modern Philosophy</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en-US" sz="1600" dirty="0" smtClean="0"/>
                        <a:t>Modern Psychology</a:t>
                      </a:r>
                      <a:endParaRPr lang="en-US" sz="1600" dirty="0"/>
                    </a:p>
                  </a:txBody>
                  <a:tcPr>
                    <a:lnL w="12700" cap="flat" cmpd="sng" algn="ctr">
                      <a:solidFill>
                        <a:scrgbClr r="0" g="0" b="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6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r>
                        <a:rPr lang="en-US" sz="1600" dirty="0" smtClean="0"/>
                        <a:t>RATIONALISM</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dirty="0" smtClean="0"/>
                        <a:t>Plato</a:t>
                      </a:r>
                    </a:p>
                    <a:p>
                      <a:r>
                        <a:rPr lang="en-US" sz="1600" dirty="0" smtClean="0"/>
                        <a:t>d. 347 BC</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dirty="0" smtClean="0"/>
                        <a:t>Descartes</a:t>
                      </a:r>
                    </a:p>
                    <a:p>
                      <a:r>
                        <a:rPr lang="en-US" sz="1600" dirty="0" smtClean="0"/>
                        <a:t>1641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sz="160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dirty="0" smtClean="0"/>
                        <a:t>Kant</a:t>
                      </a:r>
                    </a:p>
                    <a:p>
                      <a:r>
                        <a:rPr lang="en-US" sz="1600" dirty="0" smtClean="0"/>
                        <a:t>1781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sz="1600"/>
                    </a:p>
                  </a:txBody>
                  <a:tcPr>
                    <a:lnL w="12700" cap="flat" cmpd="sng" algn="ctr">
                      <a:solidFill>
                        <a:scrgbClr r="0" g="0" b="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dirty="0" smtClean="0"/>
                        <a:t>Chomsky</a:t>
                      </a:r>
                    </a:p>
                    <a:p>
                      <a:r>
                        <a:rPr lang="en-US" sz="1600" dirty="0" smtClean="0"/>
                        <a:t>1959</a:t>
                      </a:r>
                      <a:endParaRPr lang="en-US" sz="16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5233">
                <a:tc>
                  <a:txBody>
                    <a:bodyPr/>
                    <a:lstStyle/>
                    <a:p>
                      <a:r>
                        <a:rPr lang="en-US" sz="1600" dirty="0" smtClean="0"/>
                        <a:t>EMPIRICISM</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sz="160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dirty="0" smtClean="0"/>
                        <a:t>Aristotle</a:t>
                      </a:r>
                    </a:p>
                    <a:p>
                      <a:r>
                        <a:rPr lang="en-US" sz="1600" dirty="0" smtClean="0"/>
                        <a:t>d. 322 BC</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dirty="0" smtClean="0"/>
                        <a:t>Locke</a:t>
                      </a:r>
                      <a:r>
                        <a:rPr lang="en-US" sz="1600" baseline="0" dirty="0" smtClean="0"/>
                        <a:t> </a:t>
                      </a:r>
                      <a:r>
                        <a:rPr lang="en-US" sz="1600" dirty="0" smtClean="0"/>
                        <a:t>1690</a:t>
                      </a:r>
                    </a:p>
                    <a:p>
                      <a:r>
                        <a:rPr lang="en-US" sz="1600" dirty="0" smtClean="0"/>
                        <a:t>Berkeley</a:t>
                      </a:r>
                      <a:r>
                        <a:rPr lang="en-US" sz="1600" baseline="0" dirty="0" smtClean="0"/>
                        <a:t> </a:t>
                      </a:r>
                      <a:r>
                        <a:rPr lang="en-US" sz="1600" dirty="0" smtClean="0"/>
                        <a:t>1710</a:t>
                      </a:r>
                    </a:p>
                    <a:p>
                      <a:r>
                        <a:rPr lang="en-US" sz="1600" dirty="0" smtClean="0"/>
                        <a:t>Hume</a:t>
                      </a:r>
                      <a:r>
                        <a:rPr lang="en-US" sz="1600" baseline="0" dirty="0" smtClean="0"/>
                        <a:t> </a:t>
                      </a:r>
                      <a:r>
                        <a:rPr lang="en-US" sz="1600" dirty="0" smtClean="0"/>
                        <a:t>1748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600" dirty="0" smtClean="0"/>
                        <a:t>Skinner</a:t>
                      </a:r>
                    </a:p>
                    <a:p>
                      <a:r>
                        <a:rPr lang="en-US" sz="1600" dirty="0" smtClean="0"/>
                        <a:t>1957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136988352"/>
              </p:ext>
            </p:extLst>
          </p:nvPr>
        </p:nvGraphicFramePr>
        <p:xfrm>
          <a:off x="107762" y="3479052"/>
          <a:ext cx="8931650" cy="3123876"/>
        </p:xfrm>
        <a:graphic>
          <a:graphicData uri="http://schemas.openxmlformats.org/drawingml/2006/table">
            <a:tbl>
              <a:tblPr>
                <a:tableStyleId>{5C22544A-7EE6-4342-B048-85BDC9FD1C3A}</a:tableStyleId>
              </a:tblPr>
              <a:tblGrid>
                <a:gridCol w="4465825"/>
                <a:gridCol w="4465825"/>
              </a:tblGrid>
              <a:tr h="52975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t>RATIONALISM / NATIVISM</a:t>
                      </a:r>
                    </a:p>
                    <a:p>
                      <a:endParaRPr lang="en-US"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t>EMPIRICISM / ASSOCIATIONISM</a:t>
                      </a:r>
                    </a:p>
                    <a:p>
                      <a:endParaRPr lang="en-US"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722">
                <a:tc gridSpan="2">
                  <a:txBody>
                    <a:bodyPr/>
                    <a:lstStyle/>
                    <a:p>
                      <a:pPr algn="ctr"/>
                      <a:r>
                        <a:rPr lang="en-US" sz="1800" dirty="0" smtClean="0"/>
                        <a:t>What is the origin of knowledge?</a:t>
                      </a:r>
                      <a:endParaRPr lang="en-US"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4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born with innate ideas; experience provides occasion for knowing; "nativism”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born as clean slate ("tabula rasa"); experience is source of knowledge; "empiricism”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56">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t>How is knowledge arrived at?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211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learn by operation of mind – manipulation of concepts and ideas; "rationalism”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learn by connecting experiences in world;  "</a:t>
                      </a:r>
                      <a:r>
                        <a:rPr lang="en-US" sz="1800" dirty="0" err="1" smtClean="0"/>
                        <a:t>associationism</a:t>
                      </a:r>
                      <a:r>
                        <a:rPr lang="en-US" sz="1800" dirty="0" smtClean="0"/>
                        <a:t>”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9168592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588" y="9044"/>
            <a:ext cx="9039412" cy="6863416"/>
          </a:xfrm>
          <a:prstGeom prst="rect">
            <a:avLst/>
          </a:prstGeom>
          <a:noFill/>
        </p:spPr>
        <p:txBody>
          <a:bodyPr wrap="square" rtlCol="0">
            <a:spAutoFit/>
          </a:bodyPr>
          <a:lstStyle/>
          <a:p>
            <a:r>
              <a:rPr lang="en-US" sz="2200" b="1" dirty="0"/>
              <a:t>Psychology as “the science of </a:t>
            </a:r>
            <a:r>
              <a:rPr lang="en-US" sz="2200" b="1" dirty="0" smtClean="0"/>
              <a:t>knowing </a:t>
            </a:r>
            <a:r>
              <a:rPr lang="en-US" sz="2200" b="1" dirty="0"/>
              <a:t>and </a:t>
            </a:r>
            <a:r>
              <a:rPr lang="en-US" sz="2200" b="1" dirty="0" smtClean="0"/>
              <a:t>experiencing”</a:t>
            </a:r>
            <a:endParaRPr lang="en-US" sz="2200" b="1" dirty="0"/>
          </a:p>
          <a:p>
            <a:endParaRPr lang="en-US" sz="2200" u="sng" dirty="0" smtClean="0"/>
          </a:p>
          <a:p>
            <a:r>
              <a:rPr lang="en-US" sz="2200" u="sng" dirty="0" smtClean="0"/>
              <a:t>knowing</a:t>
            </a:r>
            <a:r>
              <a:rPr lang="en-US" sz="2200" dirty="0" smtClean="0"/>
              <a:t> = more than just storing information like a computer</a:t>
            </a:r>
            <a:endParaRPr lang="en-US" sz="2200" dirty="0"/>
          </a:p>
          <a:p>
            <a:r>
              <a:rPr lang="en-US" sz="2200" dirty="0" smtClean="0"/>
              <a:t>-	animals </a:t>
            </a:r>
            <a:r>
              <a:rPr lang="en-US" sz="2200" dirty="0"/>
              <a:t>know how to </a:t>
            </a:r>
            <a:r>
              <a:rPr lang="en-US" sz="2200" dirty="0" smtClean="0"/>
              <a:t>behave so as to meet goals</a:t>
            </a:r>
            <a:endParaRPr lang="en-US" sz="2200" dirty="0"/>
          </a:p>
          <a:p>
            <a:r>
              <a:rPr lang="en-US" sz="2200" u="sng" dirty="0" smtClean="0"/>
              <a:t>experiencing</a:t>
            </a:r>
            <a:r>
              <a:rPr lang="en-US" sz="2200" dirty="0" smtClean="0"/>
              <a:t> = more than just registering light wavelengths like a computer</a:t>
            </a:r>
          </a:p>
          <a:p>
            <a:pPr marL="342900" indent="-342900">
              <a:buFontTx/>
              <a:buChar char="-"/>
            </a:pPr>
            <a:r>
              <a:rPr lang="en-US" sz="2200" dirty="0" smtClean="0"/>
              <a:t>see blue, hear note played on clarinet, taste salt</a:t>
            </a:r>
          </a:p>
          <a:p>
            <a:pPr marL="342900" indent="-342900">
              <a:buFontTx/>
              <a:buChar char="-"/>
            </a:pPr>
            <a:r>
              <a:rPr lang="en-US" sz="2200" dirty="0" smtClean="0"/>
              <a:t>different from </a:t>
            </a:r>
            <a:r>
              <a:rPr lang="en-US" sz="2200" dirty="0"/>
              <a:t>knowledge or </a:t>
            </a:r>
            <a:r>
              <a:rPr lang="en-US" sz="2200" dirty="0" smtClean="0"/>
              <a:t>information: describe </a:t>
            </a:r>
            <a:r>
              <a:rPr lang="en-US" sz="2200" dirty="0"/>
              <a:t>blue to a blind person, describe taste of </a:t>
            </a:r>
            <a:r>
              <a:rPr lang="en-US" sz="2200" dirty="0" smtClean="0"/>
              <a:t>salt without the word “salty”</a:t>
            </a:r>
          </a:p>
          <a:p>
            <a:pPr marL="342900" indent="-342900">
              <a:buFontTx/>
              <a:buChar char="-"/>
            </a:pPr>
            <a:r>
              <a:rPr lang="en-US" sz="2200" dirty="0" smtClean="0"/>
              <a:t>source </a:t>
            </a:r>
            <a:r>
              <a:rPr lang="en-US" sz="2200" dirty="0"/>
              <a:t>of all </a:t>
            </a:r>
            <a:r>
              <a:rPr lang="en-US" sz="2200" dirty="0" smtClean="0"/>
              <a:t>motivation</a:t>
            </a:r>
          </a:p>
          <a:p>
            <a:r>
              <a:rPr lang="en-US" sz="2200" dirty="0" smtClean="0"/>
              <a:t>knowing and experiencing are natural phenomena, though that is often denied (due to mind-body problem)</a:t>
            </a:r>
            <a:endParaRPr lang="en-US" sz="2200" dirty="0"/>
          </a:p>
          <a:p>
            <a:pPr marL="342900" indent="-342900">
              <a:buFontTx/>
              <a:buChar char="-"/>
            </a:pPr>
            <a:r>
              <a:rPr lang="en-US" sz="2200" dirty="0" smtClean="0"/>
              <a:t>no other science (like biology) covers them – only psychology</a:t>
            </a:r>
          </a:p>
          <a:p>
            <a:pPr marL="342900" indent="-342900">
              <a:buFontTx/>
              <a:buChar char="-"/>
            </a:pPr>
            <a:endParaRPr lang="en-US" sz="2200" dirty="0" smtClean="0"/>
          </a:p>
          <a:p>
            <a:r>
              <a:rPr lang="en-US" sz="2200" dirty="0"/>
              <a:t>Mind-Body Problem:</a:t>
            </a:r>
          </a:p>
          <a:p>
            <a:r>
              <a:rPr lang="en-US" sz="2200" b="1" dirty="0" smtClean="0"/>
              <a:t>dualism</a:t>
            </a:r>
            <a:r>
              <a:rPr lang="en-US" sz="2200" dirty="0"/>
              <a:t> </a:t>
            </a:r>
            <a:r>
              <a:rPr lang="en-US" sz="2200" dirty="0" smtClean="0"/>
              <a:t>- </a:t>
            </a:r>
            <a:r>
              <a:rPr lang="en-US" sz="2200" dirty="0"/>
              <a:t>universe is made of two interacting </a:t>
            </a:r>
            <a:r>
              <a:rPr lang="en-US" sz="2200" dirty="0" smtClean="0"/>
              <a:t>substances: </a:t>
            </a:r>
            <a:r>
              <a:rPr lang="en-US" sz="2200" dirty="0"/>
              <a:t>physical matter (including body) and non-physical immaterial stuff (like soul / mind / thought</a:t>
            </a:r>
            <a:r>
              <a:rPr lang="en-US" sz="2200" dirty="0" smtClean="0"/>
              <a:t>) -	from Descartes around 1640 / early scientific revolution</a:t>
            </a:r>
            <a:endParaRPr lang="en-US" sz="2200" dirty="0"/>
          </a:p>
          <a:p>
            <a:r>
              <a:rPr lang="en-US" sz="2200" dirty="0"/>
              <a:t>-	how they can interact, no one </a:t>
            </a:r>
            <a:r>
              <a:rPr lang="en-US" sz="2200" dirty="0" smtClean="0"/>
              <a:t>knows (Descartes: happens in pineal gland)</a:t>
            </a:r>
            <a:endParaRPr lang="en-US" sz="2200" dirty="0"/>
          </a:p>
          <a:p>
            <a:r>
              <a:rPr lang="en-US" sz="2200" b="1" dirty="0"/>
              <a:t>materialism</a:t>
            </a:r>
            <a:r>
              <a:rPr lang="en-US" sz="2200" dirty="0"/>
              <a:t> </a:t>
            </a:r>
            <a:r>
              <a:rPr lang="en-US" sz="2200" dirty="0" smtClean="0"/>
              <a:t>- </a:t>
            </a:r>
            <a:r>
              <a:rPr lang="en-US" sz="2200" dirty="0"/>
              <a:t>universe is made of one </a:t>
            </a:r>
            <a:r>
              <a:rPr lang="en-US" sz="2200" dirty="0" smtClean="0"/>
              <a:t>kind of substance</a:t>
            </a:r>
            <a:r>
              <a:rPr lang="en-US" sz="2200" dirty="0"/>
              <a:t>, physical matter </a:t>
            </a:r>
            <a:r>
              <a:rPr lang="en-US" sz="2200" dirty="0" smtClean="0"/>
              <a:t>– which </a:t>
            </a:r>
            <a:r>
              <a:rPr lang="en-US" sz="2200" dirty="0"/>
              <a:t>then must include mind, if mind is </a:t>
            </a:r>
            <a:r>
              <a:rPr lang="en-US" sz="2200" dirty="0" smtClean="0"/>
              <a:t>real; merely an assertion though</a:t>
            </a:r>
            <a:endParaRPr lang="en-US" sz="2200" dirty="0"/>
          </a:p>
        </p:txBody>
      </p:sp>
    </p:spTree>
    <p:extLst>
      <p:ext uri="{BB962C8B-B14F-4D97-AF65-F5344CB8AC3E}">
        <p14:creationId xmlns:p14="http://schemas.microsoft.com/office/powerpoint/2010/main" val="24422291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3744" y="303008"/>
            <a:ext cx="8915668" cy="5509199"/>
          </a:xfrm>
          <a:prstGeom prst="rect">
            <a:avLst/>
          </a:prstGeom>
          <a:noFill/>
        </p:spPr>
        <p:txBody>
          <a:bodyPr wrap="square" rtlCol="0">
            <a:spAutoFit/>
          </a:bodyPr>
          <a:lstStyle/>
          <a:p>
            <a:r>
              <a:rPr lang="en-US" sz="2200" dirty="0" smtClean="0"/>
              <a:t>Scientific Materialism as a worldview </a:t>
            </a:r>
            <a:r>
              <a:rPr lang="en-US" sz="2200" dirty="0"/>
              <a:t>says all that exists is matter in motion.</a:t>
            </a:r>
          </a:p>
          <a:p>
            <a:pPr marL="342900" indent="-342900">
              <a:buFontTx/>
              <a:buChar char="-"/>
            </a:pPr>
            <a:r>
              <a:rPr lang="en-US" sz="2200" dirty="0" smtClean="0"/>
              <a:t>defined </a:t>
            </a:r>
            <a:r>
              <a:rPr lang="en-US" sz="2200" dirty="0"/>
              <a:t>by choice of variables to describe </a:t>
            </a:r>
            <a:r>
              <a:rPr lang="en-US" sz="2200" dirty="0" smtClean="0"/>
              <a:t>nature in 17</a:t>
            </a:r>
            <a:r>
              <a:rPr lang="en-US" sz="2200" baseline="30000" dirty="0" smtClean="0"/>
              <a:t>th</a:t>
            </a:r>
            <a:r>
              <a:rPr lang="en-US" sz="2200" dirty="0" smtClean="0"/>
              <a:t> century</a:t>
            </a:r>
          </a:p>
          <a:p>
            <a:pPr marL="342900" indent="-342900">
              <a:buFontTx/>
              <a:buChar char="-"/>
            </a:pPr>
            <a:r>
              <a:rPr lang="en-US" sz="2200" dirty="0" smtClean="0"/>
              <a:t>includes physical variables like mass, length, velocity, momentum, etc.</a:t>
            </a:r>
          </a:p>
          <a:p>
            <a:pPr marL="342900" indent="-342900">
              <a:buFontTx/>
              <a:buChar char="-"/>
            </a:pPr>
            <a:r>
              <a:rPr lang="en-US" sz="2200" dirty="0" smtClean="0"/>
              <a:t>excludes all </a:t>
            </a:r>
            <a:r>
              <a:rPr lang="en-US" sz="2200" dirty="0"/>
              <a:t>psychological </a:t>
            </a:r>
            <a:r>
              <a:rPr lang="en-US" sz="2200" dirty="0" smtClean="0"/>
              <a:t>variables and phenomena that don’t fit with the physical, like color, sound, taste, and generally knowing and experiencing</a:t>
            </a:r>
          </a:p>
          <a:p>
            <a:pPr marL="342900" indent="-342900">
              <a:buFontTx/>
              <a:buChar char="-"/>
            </a:pPr>
            <a:endParaRPr lang="en-US" sz="2200" dirty="0"/>
          </a:p>
          <a:p>
            <a:r>
              <a:rPr lang="en-US" sz="2200" dirty="0" smtClean="0"/>
              <a:t>This is the only plausible candidate for a concept of nature that we’ve had since the</a:t>
            </a:r>
            <a:r>
              <a:rPr lang="en-US" sz="2200" dirty="0"/>
              <a:t> 17</a:t>
            </a:r>
            <a:r>
              <a:rPr lang="en-US" sz="2200" baseline="30000" dirty="0"/>
              <a:t>th</a:t>
            </a:r>
            <a:r>
              <a:rPr lang="en-US" sz="2200" dirty="0"/>
              <a:t> century</a:t>
            </a:r>
            <a:r>
              <a:rPr lang="en-US" sz="2200" dirty="0" smtClean="0"/>
              <a:t> scientific revolution and the division of the world into the physical and non-physical.</a:t>
            </a:r>
            <a:endParaRPr lang="en-US" sz="2200" dirty="0"/>
          </a:p>
          <a:p>
            <a:endParaRPr lang="en-US" sz="2200" dirty="0" smtClean="0"/>
          </a:p>
          <a:p>
            <a:r>
              <a:rPr lang="en-US" sz="2200" dirty="0" smtClean="0"/>
              <a:t>Physical </a:t>
            </a:r>
            <a:r>
              <a:rPr lang="en-US" sz="2200" dirty="0"/>
              <a:t>description of nature is </a:t>
            </a:r>
            <a:r>
              <a:rPr lang="en-US" sz="2200" dirty="0" smtClean="0"/>
              <a:t>taken to be reality, rather than a strategy</a:t>
            </a:r>
          </a:p>
          <a:p>
            <a:pPr marL="342900" indent="-342900">
              <a:buFontTx/>
              <a:buChar char="-"/>
            </a:pPr>
            <a:r>
              <a:rPr lang="en-US" sz="2200" dirty="0" smtClean="0"/>
              <a:t>animals must </a:t>
            </a:r>
            <a:r>
              <a:rPr lang="en-US" sz="2200" dirty="0"/>
              <a:t>interpret that </a:t>
            </a:r>
            <a:r>
              <a:rPr lang="en-US" sz="2200" dirty="0" smtClean="0"/>
              <a:t>reality and </a:t>
            </a:r>
            <a:r>
              <a:rPr lang="en-US" sz="2200" dirty="0"/>
              <a:t>assign meaning (knowing) and quality (experiencing) to </a:t>
            </a:r>
            <a:r>
              <a:rPr lang="en-US" sz="2200" dirty="0" smtClean="0"/>
              <a:t>it</a:t>
            </a:r>
          </a:p>
          <a:p>
            <a:pPr marL="342900" indent="-342900">
              <a:buFontTx/>
              <a:buChar char="-"/>
            </a:pPr>
            <a:r>
              <a:rPr lang="en-US" sz="2200" dirty="0" smtClean="0"/>
              <a:t>therefore knowing and experiencing are viewed as “not </a:t>
            </a:r>
            <a:r>
              <a:rPr lang="en-US" sz="2200" dirty="0"/>
              <a:t>part of nature / just in the </a:t>
            </a:r>
            <a:r>
              <a:rPr lang="en-US" sz="2200" dirty="0" smtClean="0"/>
              <a:t>head”</a:t>
            </a:r>
            <a:endParaRPr lang="en-US" sz="2200" dirty="0"/>
          </a:p>
        </p:txBody>
      </p:sp>
    </p:spTree>
    <p:extLst>
      <p:ext uri="{BB962C8B-B14F-4D97-AF65-F5344CB8AC3E}">
        <p14:creationId xmlns:p14="http://schemas.microsoft.com/office/powerpoint/2010/main" val="125594838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332" y="420702"/>
            <a:ext cx="8719445" cy="5847754"/>
          </a:xfrm>
          <a:prstGeom prst="rect">
            <a:avLst/>
          </a:prstGeom>
          <a:noFill/>
        </p:spPr>
        <p:txBody>
          <a:bodyPr wrap="square" rtlCol="0">
            <a:spAutoFit/>
          </a:bodyPr>
          <a:lstStyle/>
          <a:p>
            <a:r>
              <a:rPr lang="en-US" sz="2200" dirty="0" smtClean="0"/>
              <a:t>Psychology is ABOUT knowing motivated BY experiencing, yet because the knowing experiencing mind is ruled out of science by conceptual difficulties, psychology is framed without those two basic concepts.</a:t>
            </a:r>
          </a:p>
          <a:p>
            <a:endParaRPr lang="en-US" sz="2200" dirty="0"/>
          </a:p>
          <a:p>
            <a:r>
              <a:rPr lang="en-US" sz="2200" dirty="0" smtClean="0"/>
              <a:t>The materialist position that the mind is the product of neural activity is an assertion made plausible by lack of alternatives, and the computer metaphor is used to try to make sense of how neural activity could give rise to knowing and experiencing.</a:t>
            </a:r>
            <a:endParaRPr lang="en-US" sz="2200" dirty="0"/>
          </a:p>
          <a:p>
            <a:r>
              <a:rPr lang="en-US" sz="2200" dirty="0"/>
              <a:t>Scientific materialism -&gt; Neural assumption -&gt; Computer </a:t>
            </a:r>
            <a:r>
              <a:rPr lang="en-US" sz="2200" dirty="0" smtClean="0"/>
              <a:t>metaphor</a:t>
            </a:r>
          </a:p>
          <a:p>
            <a:endParaRPr lang="en-US" sz="2200" dirty="0"/>
          </a:p>
          <a:p>
            <a:r>
              <a:rPr lang="en-US" sz="2200" dirty="0" smtClean="0"/>
              <a:t>Criticizing the science too much for this seems unfair though because… what other choice is there?! None – FOR NOW.</a:t>
            </a:r>
          </a:p>
          <a:p>
            <a:endParaRPr lang="en-US" sz="2200" dirty="0" smtClean="0"/>
          </a:p>
          <a:p>
            <a:r>
              <a:rPr lang="en-US" sz="2200" dirty="0" smtClean="0"/>
              <a:t>Consequences of the scientific materialist worldview</a:t>
            </a:r>
          </a:p>
          <a:p>
            <a:pPr marL="342900" indent="-342900">
              <a:buFontTx/>
              <a:buChar char="-"/>
            </a:pPr>
            <a:r>
              <a:rPr lang="en-US" sz="2200" dirty="0" smtClean="0"/>
              <a:t>for Psychology: try to study mind using the tools of science that were created to explicitly exclude mind – paradoxical if not impossible!</a:t>
            </a:r>
          </a:p>
          <a:p>
            <a:pPr marL="342900" indent="-342900">
              <a:buFontTx/>
              <a:buChar char="-"/>
            </a:pPr>
            <a:r>
              <a:rPr lang="en-US" sz="2200" dirty="0" smtClean="0"/>
              <a:t>for other sciences: their worldview must be wrong!</a:t>
            </a:r>
            <a:endParaRPr lang="en-US" sz="2200" dirty="0"/>
          </a:p>
        </p:txBody>
      </p:sp>
    </p:spTree>
    <p:extLst>
      <p:ext uri="{BB962C8B-B14F-4D97-AF65-F5344CB8AC3E}">
        <p14:creationId xmlns:p14="http://schemas.microsoft.com/office/powerpoint/2010/main" val="123739868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332" y="420702"/>
            <a:ext cx="8719445" cy="5940088"/>
          </a:xfrm>
          <a:prstGeom prst="rect">
            <a:avLst/>
          </a:prstGeom>
          <a:noFill/>
        </p:spPr>
        <p:txBody>
          <a:bodyPr wrap="square" rtlCol="0">
            <a:spAutoFit/>
          </a:bodyPr>
          <a:lstStyle/>
          <a:p>
            <a:r>
              <a:rPr lang="en-US" sz="2000" dirty="0" smtClean="0"/>
              <a:t>see these links for more:</a:t>
            </a:r>
          </a:p>
          <a:p>
            <a:endParaRPr lang="en-US" sz="2000" dirty="0" smtClean="0"/>
          </a:p>
          <a:p>
            <a:r>
              <a:rPr lang="en-US" sz="2000" dirty="0" smtClean="0"/>
              <a:t>Alfred North Whitehead points out the implausibility of scientific materialism in </a:t>
            </a:r>
            <a:r>
              <a:rPr lang="en-US" sz="2000" i="1" dirty="0" smtClean="0"/>
              <a:t>Science And The Modern World</a:t>
            </a:r>
            <a:r>
              <a:rPr lang="en-US" sz="2000" dirty="0" smtClean="0"/>
              <a:t> (1925). Other quotes on this page are also relevant, such as those from Democritus and </a:t>
            </a:r>
            <a:r>
              <a:rPr lang="en-US" sz="2000" dirty="0" err="1"/>
              <a:t>Lewontin</a:t>
            </a:r>
            <a:r>
              <a:rPr lang="en-US" sz="2000" dirty="0"/>
              <a:t> </a:t>
            </a:r>
            <a:r>
              <a:rPr lang="en-US" sz="2000" dirty="0" smtClean="0"/>
              <a:t>(who explains that materialism isn’t a finding of science, or a preference, but is rather a defining feature of it).</a:t>
            </a:r>
            <a:endParaRPr lang="en-US" sz="2000" dirty="0"/>
          </a:p>
          <a:p>
            <a:r>
              <a:rPr lang="en-US" sz="2000" dirty="0" smtClean="0">
                <a:hlinkClick r:id="rId2"/>
              </a:rPr>
              <a:t>https://media.pluto.psy.uconn.edu/</a:t>
            </a:r>
            <a:r>
              <a:rPr lang="en-US" sz="2000" smtClean="0">
                <a:hlinkClick r:id="rId2"/>
              </a:rPr>
              <a:t>psycquotes.html</a:t>
            </a:r>
            <a:endParaRPr lang="en-US" sz="2000" dirty="0"/>
          </a:p>
          <a:p>
            <a:endParaRPr lang="en-US" sz="2000" dirty="0" smtClean="0"/>
          </a:p>
          <a:p>
            <a:r>
              <a:rPr lang="en-US" sz="2000" dirty="0" smtClean="0"/>
              <a:t>Thomas </a:t>
            </a:r>
            <a:r>
              <a:rPr lang="en-US" sz="2000" dirty="0"/>
              <a:t>Nagel's </a:t>
            </a:r>
            <a:r>
              <a:rPr lang="en-US" sz="2000" dirty="0" smtClean="0"/>
              <a:t>précis </a:t>
            </a:r>
            <a:r>
              <a:rPr lang="en-US" sz="2000" dirty="0"/>
              <a:t>of his book </a:t>
            </a:r>
            <a:r>
              <a:rPr lang="en-US" sz="2000" i="1" dirty="0"/>
              <a:t>Mind And Cosmos</a:t>
            </a:r>
            <a:r>
              <a:rPr lang="en-US" sz="2000" dirty="0"/>
              <a:t> in which he questions some very fundamental assumptions about the nature of the universe</a:t>
            </a:r>
            <a:r>
              <a:rPr lang="en-US" sz="2000" dirty="0" smtClean="0"/>
              <a:t>.</a:t>
            </a:r>
            <a:r>
              <a:rPr lang="en-US" sz="2000" dirty="0"/>
              <a:t/>
            </a:r>
            <a:br>
              <a:rPr lang="en-US" sz="2000" dirty="0"/>
            </a:br>
            <a:r>
              <a:rPr lang="en-US" sz="2000" dirty="0" smtClean="0">
                <a:hlinkClick r:id="rId3"/>
              </a:rPr>
              <a:t>http://opinionator.blogs.nytimes.com/2013/08/18/the-core-of-mind-and-cosmos/</a:t>
            </a:r>
            <a:r>
              <a:rPr lang="en-US" sz="2000" dirty="0"/>
              <a:t/>
            </a:r>
            <a:br>
              <a:rPr lang="en-US" sz="2000" dirty="0"/>
            </a:br>
            <a:endParaRPr lang="en-US" sz="2000" dirty="0" smtClean="0"/>
          </a:p>
          <a:p>
            <a:r>
              <a:rPr lang="en-US" sz="2000" dirty="0" smtClean="0"/>
              <a:t>Excerpt </a:t>
            </a:r>
            <a:r>
              <a:rPr lang="en-US" sz="2000" dirty="0"/>
              <a:t>from </a:t>
            </a:r>
            <a:r>
              <a:rPr lang="en-US" sz="2000" i="1" dirty="0"/>
              <a:t>Out Of Our Heads</a:t>
            </a:r>
            <a:r>
              <a:rPr lang="en-US" sz="2000" dirty="0"/>
              <a:t> by Alva </a:t>
            </a:r>
            <a:r>
              <a:rPr lang="en-US" sz="2000" dirty="0" err="1" smtClean="0"/>
              <a:t>Noë</a:t>
            </a:r>
            <a:r>
              <a:rPr lang="en-US" sz="2000" dirty="0"/>
              <a:t>,</a:t>
            </a:r>
            <a:r>
              <a:rPr lang="en-US" sz="2000" dirty="0" smtClean="0"/>
              <a:t> </a:t>
            </a:r>
            <a:r>
              <a:rPr lang="en-US" sz="2000" dirty="0"/>
              <a:t>from an introductory chapter of a book by one of the few philosophers to question the seemingly fundamental notion that the mind is the product of the brain. It's important to understand that he doesn't promote any supernatural alternative, but rather argues that the basic concept needs to be reconsidered</a:t>
            </a:r>
            <a:r>
              <a:rPr lang="en-US" sz="2000" dirty="0" smtClean="0"/>
              <a:t>.</a:t>
            </a:r>
          </a:p>
          <a:p>
            <a:r>
              <a:rPr lang="en-US" sz="2000" dirty="0" smtClean="0">
                <a:hlinkClick r:id="rId4"/>
              </a:rPr>
              <a:t>http://us.macmillan.com/excerpt?isbn=9780809016488</a:t>
            </a:r>
            <a:endParaRPr lang="en-US" sz="2000" dirty="0" smtClean="0"/>
          </a:p>
        </p:txBody>
      </p:sp>
    </p:spTree>
    <p:extLst>
      <p:ext uri="{BB962C8B-B14F-4D97-AF65-F5344CB8AC3E}">
        <p14:creationId xmlns:p14="http://schemas.microsoft.com/office/powerpoint/2010/main" val="191344618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588" y="0"/>
            <a:ext cx="9039412" cy="6863416"/>
          </a:xfrm>
          <a:prstGeom prst="rect">
            <a:avLst/>
          </a:prstGeom>
          <a:noFill/>
        </p:spPr>
        <p:txBody>
          <a:bodyPr wrap="square" rtlCol="0">
            <a:spAutoFit/>
          </a:bodyPr>
          <a:lstStyle/>
          <a:p>
            <a:r>
              <a:rPr lang="en-US" sz="2200" b="1" dirty="0"/>
              <a:t>Psychology as “</a:t>
            </a:r>
            <a:r>
              <a:rPr lang="en-US" sz="2200" b="1" dirty="0" smtClean="0"/>
              <a:t>the </a:t>
            </a:r>
            <a:r>
              <a:rPr lang="en-US" sz="2200" b="1" dirty="0"/>
              <a:t>science of things that move around on their </a:t>
            </a:r>
            <a:r>
              <a:rPr lang="en-US" sz="2200" b="1" dirty="0" smtClean="0"/>
              <a:t>own”</a:t>
            </a:r>
            <a:endParaRPr lang="en-US" sz="2200" b="1" dirty="0"/>
          </a:p>
          <a:p>
            <a:endParaRPr lang="en-US" sz="2200" dirty="0" smtClean="0"/>
          </a:p>
          <a:p>
            <a:r>
              <a:rPr lang="en-US" sz="2200" dirty="0" smtClean="0"/>
              <a:t>Science since origins in philosophy has dealt with matter and motion</a:t>
            </a:r>
          </a:p>
          <a:p>
            <a:r>
              <a:rPr lang="en-US" sz="2200" u="sng" dirty="0" smtClean="0"/>
              <a:t>Ancient Greek philosophy c. 600 BCE:</a:t>
            </a:r>
            <a:r>
              <a:rPr lang="en-US" sz="2200" dirty="0" smtClean="0"/>
              <a:t> </a:t>
            </a:r>
          </a:p>
          <a:p>
            <a:r>
              <a:rPr lang="en-US" sz="2200" dirty="0" smtClean="0"/>
              <a:t>matter: Thales’s concept of matter, later Democritus and atoms c. 400 BCE</a:t>
            </a:r>
          </a:p>
          <a:p>
            <a:pPr marL="463550" indent="-463550"/>
            <a:r>
              <a:rPr lang="en-US" sz="2200" dirty="0" smtClean="0"/>
              <a:t>motion: naturalistic (non-supernatural) account of motion and change culminating in Aristotle’s physics c. 350 BCE</a:t>
            </a:r>
          </a:p>
          <a:p>
            <a:r>
              <a:rPr lang="en-US" sz="2200" u="sng" dirty="0" smtClean="0"/>
              <a:t>Scientific Revolution 1600s and after</a:t>
            </a:r>
            <a:r>
              <a:rPr lang="en-US" sz="2200" dirty="0" smtClean="0"/>
              <a:t> </a:t>
            </a:r>
            <a:r>
              <a:rPr lang="en-US" sz="2000" dirty="0"/>
              <a:t>– </a:t>
            </a:r>
            <a:r>
              <a:rPr lang="en-US" sz="2200" dirty="0" smtClean="0"/>
              <a:t>all nature viewed as matter in motion</a:t>
            </a:r>
          </a:p>
          <a:p>
            <a:r>
              <a:rPr lang="en-US" sz="2200" dirty="0" smtClean="0"/>
              <a:t>matter: Dalton’s atomic theory 1803, Einstein’s confirmation of </a:t>
            </a:r>
            <a:r>
              <a:rPr lang="en-US" sz="2200" dirty="0"/>
              <a:t>a</a:t>
            </a:r>
            <a:r>
              <a:rPr lang="en-US" sz="2200" dirty="0" smtClean="0"/>
              <a:t>toms 1905</a:t>
            </a:r>
          </a:p>
          <a:p>
            <a:pPr marL="463550" indent="-463550"/>
            <a:r>
              <a:rPr lang="en-US" sz="2200" dirty="0" smtClean="0"/>
              <a:t>motion: Newton’s mechanics uses differential equations for change over time, Einstein’s relativity 1915 combines space and </a:t>
            </a:r>
            <a:r>
              <a:rPr lang="en-US" sz="2200" smtClean="0"/>
              <a:t>time into one fabric</a:t>
            </a:r>
            <a:endParaRPr lang="en-US" sz="2200" dirty="0" smtClean="0"/>
          </a:p>
          <a:p>
            <a:endParaRPr lang="en-US" sz="2200" dirty="0" smtClean="0"/>
          </a:p>
          <a:p>
            <a:r>
              <a:rPr lang="en-US" sz="2200" dirty="0" smtClean="0"/>
              <a:t>"</a:t>
            </a:r>
            <a:r>
              <a:rPr lang="en-US" sz="2200" dirty="0"/>
              <a:t>Newtonian physics seems up to the task of explaining that an organism will fall when certain conditions hold but not that an organism will jump when certain conditions hold</a:t>
            </a:r>
            <a:r>
              <a:rPr lang="en-US" sz="2200" dirty="0" smtClean="0"/>
              <a:t>.” (</a:t>
            </a:r>
            <a:r>
              <a:rPr lang="en-US" sz="2200" dirty="0" err="1" smtClean="0"/>
              <a:t>Petrusz</a:t>
            </a:r>
            <a:r>
              <a:rPr lang="en-US" sz="2200" dirty="0" smtClean="0"/>
              <a:t> &amp; </a:t>
            </a:r>
            <a:r>
              <a:rPr lang="en-US" sz="2200" dirty="0" err="1" smtClean="0"/>
              <a:t>Turvey</a:t>
            </a:r>
            <a:r>
              <a:rPr lang="en-US" sz="2200" dirty="0" smtClean="0"/>
              <a:t>, 2010)</a:t>
            </a:r>
            <a:endParaRPr lang="en-US" sz="2200" dirty="0"/>
          </a:p>
          <a:p>
            <a:endParaRPr lang="en-US" sz="2200" dirty="0" smtClean="0"/>
          </a:p>
          <a:p>
            <a:r>
              <a:rPr lang="en-US" sz="2200" dirty="0" smtClean="0"/>
              <a:t>Physics doesn’t address animate motion, nor does Biology generally (apart from studying the equipment that carries it out)</a:t>
            </a:r>
          </a:p>
          <a:p>
            <a:endParaRPr lang="en-US" sz="2200" dirty="0"/>
          </a:p>
          <a:p>
            <a:r>
              <a:rPr lang="en-US" sz="2200" dirty="0"/>
              <a:t>T</a:t>
            </a:r>
            <a:r>
              <a:rPr lang="en-US" sz="2200" dirty="0" smtClean="0"/>
              <a:t>hings </a:t>
            </a:r>
            <a:r>
              <a:rPr lang="en-US" sz="2200" dirty="0"/>
              <a:t>that </a:t>
            </a:r>
            <a:r>
              <a:rPr lang="en-US" sz="2200" dirty="0" smtClean="0"/>
              <a:t>move on their own are things that “behave”: Psychology</a:t>
            </a:r>
          </a:p>
        </p:txBody>
      </p:sp>
    </p:spTree>
    <p:extLst>
      <p:ext uri="{BB962C8B-B14F-4D97-AF65-F5344CB8AC3E}">
        <p14:creationId xmlns:p14="http://schemas.microsoft.com/office/powerpoint/2010/main" val="51016413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332" y="0"/>
            <a:ext cx="8719445" cy="6740307"/>
          </a:xfrm>
          <a:prstGeom prst="rect">
            <a:avLst/>
          </a:prstGeom>
          <a:noFill/>
        </p:spPr>
        <p:txBody>
          <a:bodyPr wrap="square" rtlCol="0">
            <a:spAutoFit/>
          </a:bodyPr>
          <a:lstStyle/>
          <a:p>
            <a:r>
              <a:rPr lang="en-US" sz="2200" dirty="0"/>
              <a:t>C</a:t>
            </a:r>
            <a:r>
              <a:rPr lang="en-US" sz="2200" dirty="0" smtClean="0"/>
              <a:t>ontinuum of things that move around on their own, from “more” to “less”, is also </a:t>
            </a:r>
            <a:r>
              <a:rPr lang="en-US" sz="2200" dirty="0"/>
              <a:t>a continuum of things that psychology applies to, from “more” </a:t>
            </a:r>
            <a:r>
              <a:rPr lang="en-US" sz="2200" dirty="0" smtClean="0"/>
              <a:t>to “</a:t>
            </a:r>
            <a:r>
              <a:rPr lang="en-US" sz="2200" dirty="0"/>
              <a:t>less</a:t>
            </a:r>
            <a:r>
              <a:rPr lang="en-US" sz="2200" dirty="0" smtClean="0"/>
              <a:t>”:</a:t>
            </a:r>
          </a:p>
          <a:p>
            <a:r>
              <a:rPr lang="en-US" sz="2200" dirty="0" smtClean="0"/>
              <a:t>humans, chimps, dogs, bugs</a:t>
            </a:r>
            <a:r>
              <a:rPr lang="en-US" sz="2200" dirty="0"/>
              <a:t>, </a:t>
            </a:r>
            <a:r>
              <a:rPr lang="en-US" sz="2200" dirty="0" smtClean="0"/>
              <a:t>worms, </a:t>
            </a:r>
            <a:r>
              <a:rPr lang="en-US" sz="2200" dirty="0"/>
              <a:t>single-celled organisms, plants, rocks</a:t>
            </a:r>
          </a:p>
          <a:p>
            <a:endParaRPr lang="en-US" sz="2200" dirty="0" smtClean="0"/>
          </a:p>
          <a:p>
            <a:r>
              <a:rPr lang="en-US" sz="2200" dirty="0" smtClean="0"/>
              <a:t>Psychology applies to humans and not rocks; also obviously to animals; less obviously to insects; even single-celled organisms (lacking a nervous system) can respond to information in their environments about sources of nutrients or prey possibilities, and act so as to attain goals</a:t>
            </a:r>
          </a:p>
          <a:p>
            <a:pPr marL="342900" indent="-342900">
              <a:buFont typeface="Arial"/>
              <a:buChar char="•"/>
            </a:pPr>
            <a:r>
              <a:rPr lang="en-US" sz="2200" dirty="0"/>
              <a:t>p</a:t>
            </a:r>
            <a:r>
              <a:rPr lang="en-US" sz="2200" dirty="0" smtClean="0"/>
              <a:t>lants?... </a:t>
            </a:r>
            <a:r>
              <a:rPr lang="en-US" sz="2200" dirty="0"/>
              <a:t>c</a:t>
            </a:r>
            <a:r>
              <a:rPr lang="en-US" sz="2200" dirty="0" smtClean="0"/>
              <a:t>onsider vines growing in contact with and around deck latticework; Venus flytrap “sensing” presence of prey and capturing it</a:t>
            </a:r>
          </a:p>
          <a:p>
            <a:pPr marL="342900" indent="-342900">
              <a:buFont typeface="Arial"/>
              <a:buChar char="•"/>
            </a:pPr>
            <a:r>
              <a:rPr lang="en-US" sz="2200" dirty="0" smtClean="0"/>
              <a:t>see</a:t>
            </a:r>
            <a:r>
              <a:rPr lang="en-US" sz="1600" dirty="0" smtClean="0"/>
              <a:t>: Michael </a:t>
            </a:r>
            <a:r>
              <a:rPr lang="en-US" sz="1600" dirty="0" err="1" smtClean="0"/>
              <a:t>Pollan</a:t>
            </a:r>
            <a:r>
              <a:rPr lang="en-US" sz="1600" dirty="0" smtClean="0"/>
              <a:t>, The Intelligent Plant (The New Yorker, Dec 23, 2013</a:t>
            </a:r>
            <a:br>
              <a:rPr lang="en-US" sz="1600" dirty="0" smtClean="0"/>
            </a:br>
            <a:r>
              <a:rPr lang="en-US" sz="1600" dirty="0" smtClean="0">
                <a:hlinkClick r:id="rId2"/>
              </a:rPr>
              <a:t>http</a:t>
            </a:r>
            <a:r>
              <a:rPr lang="en-US" sz="1600" dirty="0">
                <a:hlinkClick r:id="rId2"/>
              </a:rPr>
              <a:t>://michaelpollan.com/articles-archive/the-intelligent-plant</a:t>
            </a:r>
            <a:r>
              <a:rPr lang="en-US" sz="1600" dirty="0" smtClean="0">
                <a:hlinkClick r:id="rId2"/>
              </a:rPr>
              <a:t>/</a:t>
            </a:r>
            <a:r>
              <a:rPr lang="en-US" sz="1600" dirty="0"/>
              <a:t/>
            </a:r>
            <a:br>
              <a:rPr lang="en-US" sz="1600" dirty="0"/>
            </a:br>
            <a:r>
              <a:rPr lang="en-US" sz="1600" dirty="0" smtClean="0"/>
              <a:t>What Plants Talk About (</a:t>
            </a:r>
            <a:r>
              <a:rPr lang="en-US" sz="1600" dirty="0"/>
              <a:t>PBS Nature, </a:t>
            </a:r>
            <a:r>
              <a:rPr lang="en-US" sz="1600" dirty="0" smtClean="0"/>
              <a:t>April 3, 2013</a:t>
            </a:r>
            <a:br>
              <a:rPr lang="en-US" sz="1600" dirty="0" smtClean="0"/>
            </a:br>
            <a:r>
              <a:rPr lang="en-US" sz="1600" dirty="0" smtClean="0">
                <a:hlinkClick r:id="rId3"/>
              </a:rPr>
              <a:t>https://www.dailymotion.com/video/x1vz6pw</a:t>
            </a:r>
            <a:r>
              <a:rPr lang="en-US" sz="1600" dirty="0"/>
              <a:t/>
            </a:r>
            <a:br>
              <a:rPr lang="en-US" sz="1600" dirty="0"/>
            </a:br>
            <a:r>
              <a:rPr lang="en-US" sz="1600" dirty="0" err="1" smtClean="0"/>
              <a:t>Carello</a:t>
            </a:r>
            <a:r>
              <a:rPr lang="en-US" sz="1600" dirty="0" smtClean="0"/>
              <a:t>, </a:t>
            </a:r>
            <a:r>
              <a:rPr lang="en-US" sz="1600" dirty="0" err="1" smtClean="0"/>
              <a:t>Vaz</a:t>
            </a:r>
            <a:r>
              <a:rPr lang="en-US" sz="1600" dirty="0" smtClean="0"/>
              <a:t>, </a:t>
            </a:r>
            <a:r>
              <a:rPr lang="en-US" sz="1600" dirty="0" err="1" smtClean="0"/>
              <a:t>Blau</a:t>
            </a:r>
            <a:r>
              <a:rPr lang="en-US" sz="1600" dirty="0" smtClean="0"/>
              <a:t> &amp; </a:t>
            </a:r>
            <a:r>
              <a:rPr lang="en-US" sz="1600" dirty="0" err="1" smtClean="0"/>
              <a:t>Petrusz</a:t>
            </a:r>
            <a:r>
              <a:rPr lang="en-US" sz="1600" dirty="0" smtClean="0"/>
              <a:t> (2012). Unnerving Intelligence. Ecological Psychology, 24(3), 241-264.</a:t>
            </a:r>
            <a:br>
              <a:rPr lang="en-US" sz="1600" dirty="0" smtClean="0"/>
            </a:br>
            <a:r>
              <a:rPr lang="en-US" sz="1600" dirty="0" smtClean="0">
                <a:hlinkClick r:id="rId4"/>
              </a:rPr>
              <a:t>http://media.pluto.psy.uconn.edu/Unnerving Intelligence.pdf</a:t>
            </a:r>
            <a:endParaRPr lang="en-US" sz="1600" dirty="0"/>
          </a:p>
          <a:p>
            <a:pPr marL="342900" indent="-342900">
              <a:buFont typeface="Arial"/>
              <a:buChar char="•"/>
            </a:pPr>
            <a:r>
              <a:rPr lang="en-US" sz="2200" dirty="0" smtClean="0"/>
              <a:t>machines </a:t>
            </a:r>
            <a:r>
              <a:rPr lang="en-US" sz="2200" dirty="0"/>
              <a:t>don't move around on their </a:t>
            </a:r>
            <a:r>
              <a:rPr lang="en-US" sz="2200" dirty="0" smtClean="0"/>
              <a:t>own, but Artificial Intelligence and Robotics are of interest to psychology in their attempts to understand and mimic principles of animate movement systems</a:t>
            </a:r>
            <a:endParaRPr lang="en-US" sz="2200" dirty="0"/>
          </a:p>
          <a:p>
            <a:pPr marL="342900" indent="-342900">
              <a:buFont typeface="Arial"/>
              <a:buChar char="•"/>
            </a:pPr>
            <a:r>
              <a:rPr lang="en-US" sz="2200" dirty="0" smtClean="0"/>
              <a:t>see: various terrifying </a:t>
            </a:r>
            <a:r>
              <a:rPr lang="en-US" sz="2200" dirty="0" err="1" smtClean="0"/>
              <a:t>youtube</a:t>
            </a:r>
            <a:r>
              <a:rPr lang="en-US" sz="2200" dirty="0" smtClean="0"/>
              <a:t> videos of robots like Big Dog</a:t>
            </a:r>
            <a:endParaRPr lang="en-US" sz="2200" dirty="0"/>
          </a:p>
        </p:txBody>
      </p:sp>
    </p:spTree>
    <p:extLst>
      <p:ext uri="{BB962C8B-B14F-4D97-AF65-F5344CB8AC3E}">
        <p14:creationId xmlns:p14="http://schemas.microsoft.com/office/powerpoint/2010/main" val="251037556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3744" y="108773"/>
            <a:ext cx="8915668" cy="6524862"/>
          </a:xfrm>
          <a:prstGeom prst="rect">
            <a:avLst/>
          </a:prstGeom>
          <a:noFill/>
        </p:spPr>
        <p:txBody>
          <a:bodyPr wrap="square" rtlCol="0">
            <a:spAutoFit/>
          </a:bodyPr>
          <a:lstStyle/>
          <a:p>
            <a:r>
              <a:rPr lang="en-US" sz="2200" dirty="0" smtClean="0"/>
              <a:t>Things that move around on their own eventually produce all of psychology:</a:t>
            </a:r>
          </a:p>
          <a:p>
            <a:pPr marL="342900" indent="-342900">
              <a:buFontTx/>
              <a:buChar char="-"/>
            </a:pPr>
            <a:r>
              <a:rPr lang="en-US" sz="2200" dirty="0" smtClean="0"/>
              <a:t>have goals or “motivation” (movement is not random)</a:t>
            </a:r>
            <a:endParaRPr lang="en-US" sz="2200" dirty="0"/>
          </a:p>
          <a:p>
            <a:pPr marL="342900" indent="-342900">
              <a:buFontTx/>
              <a:buChar char="-"/>
            </a:pPr>
            <a:r>
              <a:rPr lang="en-US" sz="2200" dirty="0" smtClean="0"/>
              <a:t>detect / recognize / know when goals are met or not met (knowledge)</a:t>
            </a:r>
            <a:endParaRPr lang="en-US" sz="2200" dirty="0"/>
          </a:p>
          <a:p>
            <a:pPr marL="342900" indent="-342900">
              <a:buFontTx/>
              <a:buChar char="-"/>
            </a:pPr>
            <a:r>
              <a:rPr lang="en-US" sz="2200" dirty="0" smtClean="0"/>
              <a:t>know their environment so as to move through it (perception)</a:t>
            </a:r>
            <a:endParaRPr lang="en-US" sz="2200" dirty="0"/>
          </a:p>
          <a:p>
            <a:pPr marL="342900" indent="-342900">
              <a:buFontTx/>
              <a:buChar char="-"/>
            </a:pPr>
            <a:r>
              <a:rPr lang="en-US" sz="2200" dirty="0" smtClean="0"/>
              <a:t>change behavior based on experience (learning)</a:t>
            </a:r>
            <a:endParaRPr lang="en-US" sz="2200" dirty="0"/>
          </a:p>
          <a:p>
            <a:pPr marL="342900" indent="-342900">
              <a:buFontTx/>
              <a:buChar char="-"/>
            </a:pPr>
            <a:r>
              <a:rPr lang="en-US" sz="2200" dirty="0" smtClean="0"/>
              <a:t>useful to preserve a record of their encounters with the world or to be changed by it (memory)</a:t>
            </a:r>
            <a:endParaRPr lang="en-US" sz="2200" dirty="0"/>
          </a:p>
          <a:p>
            <a:pPr marL="342900" indent="-342900">
              <a:buFontTx/>
              <a:buChar char="-"/>
            </a:pPr>
            <a:r>
              <a:rPr lang="en-US" sz="2200" dirty="0" smtClean="0"/>
              <a:t>and so on…</a:t>
            </a:r>
            <a:endParaRPr lang="en-US" sz="2200" dirty="0"/>
          </a:p>
          <a:p>
            <a:pPr marL="342900" indent="-342900">
              <a:buFontTx/>
              <a:buChar char="-"/>
            </a:pPr>
            <a:endParaRPr lang="en-US" sz="2200" dirty="0"/>
          </a:p>
          <a:p>
            <a:r>
              <a:rPr lang="en-US" sz="2200" dirty="0" smtClean="0"/>
              <a:t>James Gibson (1904-1979): the basic problem for psychology shouldn’t be something so specifically and intuitively human as memory or language or perception of illusions, but should be </a:t>
            </a:r>
            <a:r>
              <a:rPr lang="en-US" sz="2200" dirty="0"/>
              <a:t>locomotion – </a:t>
            </a:r>
            <a:r>
              <a:rPr lang="en-US" sz="2200" dirty="0" smtClean="0"/>
              <a:t>which requires perception or knowledge of the environment, and control and coordination of action for meeting goals and affecting the environment</a:t>
            </a:r>
          </a:p>
          <a:p>
            <a:pPr marL="342900" indent="-342900">
              <a:buFontTx/>
              <a:buChar char="-"/>
            </a:pPr>
            <a:r>
              <a:rPr lang="en-US" sz="2200" dirty="0" smtClean="0"/>
              <a:t>"Psychology, or at least American psychology, is a second-rate discipline . . . The main reason is that it does not stand in awe of its subject matter.”</a:t>
            </a:r>
          </a:p>
          <a:p>
            <a:pPr marL="342900" indent="-342900">
              <a:buFontTx/>
              <a:buChar char="-"/>
            </a:pPr>
            <a:r>
              <a:rPr lang="en-US" sz="2200" dirty="0" smtClean="0"/>
              <a:t>"Psychology [is] the effort to find answers to the wrong questions; the study of problems chosen to be convenient to study, instead of relevant.”</a:t>
            </a:r>
          </a:p>
        </p:txBody>
      </p:sp>
    </p:spTree>
    <p:extLst>
      <p:ext uri="{BB962C8B-B14F-4D97-AF65-F5344CB8AC3E}">
        <p14:creationId xmlns:p14="http://schemas.microsoft.com/office/powerpoint/2010/main" val="293804152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2993</TotalTime>
  <Words>1783</Words>
  <Application>Microsoft Macintosh PowerPoint</Application>
  <PresentationFormat>On-screen Show (4:3)</PresentationFormat>
  <Paragraphs>131</Paragraphs>
  <Slides>11</Slides>
  <Notes>0</Notes>
  <HiddenSlides>1</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Connecticut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Lundquist</dc:creator>
  <cp:lastModifiedBy>Eric Lundquist</cp:lastModifiedBy>
  <cp:revision>183</cp:revision>
  <cp:lastPrinted>2019-09-11T16:59:10Z</cp:lastPrinted>
  <dcterms:created xsi:type="dcterms:W3CDTF">2015-09-03T17:21:43Z</dcterms:created>
  <dcterms:modified xsi:type="dcterms:W3CDTF">2019-09-11T17:08:22Z</dcterms:modified>
</cp:coreProperties>
</file>